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52"/>
  </p:notesMasterIdLst>
  <p:sldIdLst>
    <p:sldId id="345" r:id="rId2"/>
    <p:sldId id="346" r:id="rId3"/>
    <p:sldId id="347" r:id="rId4"/>
    <p:sldId id="348" r:id="rId5"/>
    <p:sldId id="349" r:id="rId6"/>
    <p:sldId id="350" r:id="rId7"/>
    <p:sldId id="351" r:id="rId8"/>
    <p:sldId id="353" r:id="rId9"/>
    <p:sldId id="354" r:id="rId10"/>
    <p:sldId id="355" r:id="rId11"/>
    <p:sldId id="356" r:id="rId12"/>
    <p:sldId id="357" r:id="rId13"/>
    <p:sldId id="358" r:id="rId14"/>
    <p:sldId id="359" r:id="rId15"/>
    <p:sldId id="360" r:id="rId16"/>
    <p:sldId id="361" r:id="rId17"/>
    <p:sldId id="362" r:id="rId18"/>
    <p:sldId id="371" r:id="rId19"/>
    <p:sldId id="372" r:id="rId20"/>
    <p:sldId id="373" r:id="rId21"/>
    <p:sldId id="374" r:id="rId22"/>
    <p:sldId id="375" r:id="rId23"/>
    <p:sldId id="376" r:id="rId24"/>
    <p:sldId id="377" r:id="rId25"/>
    <p:sldId id="378" r:id="rId26"/>
    <p:sldId id="379" r:id="rId27"/>
    <p:sldId id="380" r:id="rId28"/>
    <p:sldId id="382" r:id="rId29"/>
    <p:sldId id="383" r:id="rId30"/>
    <p:sldId id="384" r:id="rId31"/>
    <p:sldId id="385" r:id="rId32"/>
    <p:sldId id="403" r:id="rId33"/>
    <p:sldId id="404" r:id="rId34"/>
    <p:sldId id="405" r:id="rId35"/>
    <p:sldId id="406" r:id="rId36"/>
    <p:sldId id="407" r:id="rId37"/>
    <p:sldId id="409" r:id="rId38"/>
    <p:sldId id="410" r:id="rId39"/>
    <p:sldId id="411" r:id="rId40"/>
    <p:sldId id="412" r:id="rId41"/>
    <p:sldId id="413" r:id="rId42"/>
    <p:sldId id="414" r:id="rId43"/>
    <p:sldId id="415" r:id="rId44"/>
    <p:sldId id="416" r:id="rId45"/>
    <p:sldId id="417" r:id="rId46"/>
    <p:sldId id="418" r:id="rId47"/>
    <p:sldId id="419" r:id="rId48"/>
    <p:sldId id="420" r:id="rId49"/>
    <p:sldId id="421" r:id="rId50"/>
    <p:sldId id="422" r:id="rId51"/>
  </p:sldIdLst>
  <p:sldSz cx="9144000" cy="5143500" type="screen16x9"/>
  <p:notesSz cx="6845300" cy="9396413"/>
  <p:embeddedFontLs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Lucida Sans" panose="020B0602030504020204" pitchFamily="34" charset="0"/>
      <p:regular r:id="rId57"/>
      <p:bold r:id="rId58"/>
      <p:italic r:id="rId59"/>
      <p:boldItalic r:id="rId60"/>
    </p:embeddedFont>
    <p:embeddedFont>
      <p:font typeface="MS PGothic" panose="020B0600070205080204" pitchFamily="34" charset="-128"/>
      <p:regular r:id="rId61"/>
    </p:embeddedFont>
    <p:embeddedFont>
      <p:font typeface="Times" panose="02020603050405020304" pitchFamily="18" charset="0"/>
      <p:regular r:id="rId62"/>
      <p:bold r:id="rId63"/>
      <p:italic r:id="rId64"/>
      <p:boldItalic r:id="rId65"/>
    </p:embeddedFont>
    <p:embeddedFont>
      <p:font typeface="맑은 고딕" panose="020B0503020000020004" pitchFamily="50" charset="-127"/>
      <p:regular r:id="rId66"/>
      <p:bold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2" roundtripDataSignature="AMtx7mgk9ORqwLFnf0a2hib5dZMtjvl4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680DB8-BAFC-4EB1-B5E7-5E04761030F9}">
  <a:tblStyle styleId="{B0680DB8-BAFC-4EB1-B5E7-5E04761030F9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0E6E7"/>
          </a:solidFill>
        </a:fill>
      </a:tcStyle>
    </a:wholeTbl>
    <a:band1H>
      <a:tcTxStyle/>
      <a:tcStyle>
        <a:tcBdr/>
        <a:fill>
          <a:solidFill>
            <a:srgbClr val="E0CA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0CA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1420F63-9387-475E-A38F-BD82AE02341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96" y="5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0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102" Type="http://customschemas.google.com/relationships/presentationmetadata" Target="metadata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10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media/image15.png>
</file>

<file path=ppt/media/image18.png>
</file>

<file path=ppt/media/image19.png>
</file>

<file path=ppt/media/image20.png>
</file>

<file path=ppt/media/image2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67038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78263" y="0"/>
            <a:ext cx="2967037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90513" y="704850"/>
            <a:ext cx="6264275" cy="35242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2813" y="4464050"/>
            <a:ext cx="5019675" cy="4227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926513"/>
            <a:ext cx="2967038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78263" y="8926513"/>
            <a:ext cx="2967037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0440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8AC387-3E46-1143-BAAD-D9B1D56CD6CB}" type="slidenum">
              <a:rPr lang="en-US"/>
              <a:pPr/>
              <a:t>39</a:t>
            </a:fld>
            <a:endParaRPr lang="en-US"/>
          </a:p>
        </p:txBody>
      </p:sp>
      <p:sp>
        <p:nvSpPr>
          <p:cNvPr id="13414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30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AC2B776-986B-2545-8075-7FDAA4407823}" type="slidenum">
              <a:rPr lang="en-US"/>
              <a:pPr/>
              <a:t>40</a:t>
            </a:fld>
            <a:endParaRPr lang="en-US"/>
          </a:p>
        </p:txBody>
      </p:sp>
      <p:sp>
        <p:nvSpPr>
          <p:cNvPr id="13619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775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33EBD86-0A01-3B4B-B540-6B90BD60E5F2}" type="slidenum">
              <a:rPr lang="en-US"/>
              <a:pPr/>
              <a:t>42</a:t>
            </a:fld>
            <a:endParaRPr lang="en-US"/>
          </a:p>
        </p:txBody>
      </p:sp>
      <p:sp>
        <p:nvSpPr>
          <p:cNvPr id="13824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3824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908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9A74BD-9984-AD46-A37E-56B3C0F9FC15}" type="slidenum">
              <a:rPr lang="en-US"/>
              <a:pPr/>
              <a:t>43</a:t>
            </a:fld>
            <a:endParaRPr lang="en-US"/>
          </a:p>
        </p:txBody>
      </p:sp>
      <p:sp>
        <p:nvSpPr>
          <p:cNvPr id="142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7021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73864A-ADC2-1B43-A5CC-41DA2E2D0DBB}" type="slidenum">
              <a:rPr lang="en-US"/>
              <a:pPr/>
              <a:t>44</a:t>
            </a:fld>
            <a:endParaRPr lang="en-US"/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724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8DD14ED-9F17-3C4B-92FE-F8C6D73CA7E0}" type="slidenum">
              <a:rPr lang="en-US"/>
              <a:pPr/>
              <a:t>45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28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084E14E-C2B8-AF4C-A6BB-263B528C3713}" type="slidenum">
              <a:rPr lang="en-US" sz="1200">
                <a:latin typeface="Calibri" charset="0"/>
              </a:rPr>
              <a:pPr eaLnBrk="1" hangingPunct="1"/>
              <a:t>46</a:t>
            </a:fld>
            <a:endParaRPr lang="en-US" sz="1200">
              <a:latin typeface="Calibri" charset="0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0545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A890B0-808E-6E44-A4DD-EB79892851F2}" type="slidenum">
              <a:rPr lang="en-US"/>
              <a:pPr/>
              <a:t>47</a:t>
            </a:fld>
            <a:endParaRPr lang="en-US"/>
          </a:p>
        </p:txBody>
      </p:sp>
      <p:sp>
        <p:nvSpPr>
          <p:cNvPr id="16998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377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DFF4099-E1E8-B44C-964A-D22AD92D9128}" type="slidenum">
              <a:rPr lang="en-US"/>
              <a:pPr/>
              <a:t>49</a:t>
            </a:fld>
            <a:endParaRPr lang="en-US"/>
          </a:p>
        </p:txBody>
      </p:sp>
      <p:sp>
        <p:nvSpPr>
          <p:cNvPr id="146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46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215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AAA3172-9801-5A43-AD54-7F928A431C2A}" type="slidenum">
              <a:rPr lang="en-US" sz="1200">
                <a:latin typeface="Calibri" charset="0"/>
              </a:rPr>
              <a:pPr eaLnBrk="1" hangingPunct="1"/>
              <a:t>50</a:t>
            </a:fld>
            <a:endParaRPr lang="en-US" sz="1200">
              <a:latin typeface="Calibri" charset="0"/>
            </a:endParaRPr>
          </a:p>
        </p:txBody>
      </p:sp>
      <p:sp>
        <p:nvSpPr>
          <p:cNvPr id="89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070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437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896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384C32A9-5A2D-B045-843B-D06D034130F2}" type="slidenum">
              <a:rPr lang="en-US" sz="1200"/>
              <a:pPr eaLnBrk="1" hangingPunct="1"/>
              <a:t>20</a:t>
            </a:fld>
            <a:endParaRPr lang="en-US" sz="1200" dirty="0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50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CE933F43-4F06-6E4C-A88E-635F26D155D2}" type="slidenum">
              <a:rPr lang="en-US" sz="1200"/>
              <a:pPr eaLnBrk="1" hangingPunct="1"/>
              <a:t>25</a:t>
            </a:fld>
            <a:endParaRPr lang="en-US" sz="1200" dirty="0"/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271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532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443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8DD14ED-9F17-3C4B-92FE-F8C6D73CA7E0}" type="slidenum">
              <a:rPr lang="en-US"/>
              <a:pPr/>
              <a:t>37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2365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E30983-8456-3646-A731-6FFF29DE70A4}" type="slidenum">
              <a:rPr lang="en-US"/>
              <a:pPr/>
              <a:t>38</a:t>
            </a:fld>
            <a:endParaRPr lang="en-US"/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74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7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7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1" name="Google Shape;51;p97"/>
          <p:cNvSpPr txBox="1">
            <a:spLocks noGrp="1"/>
          </p:cNvSpPr>
          <p:nvPr>
            <p:ph type="dt" idx="10"/>
          </p:nvPr>
        </p:nvSpPr>
        <p:spPr>
          <a:xfrm>
            <a:off x="60960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7"/>
          <p:cNvSpPr txBox="1">
            <a:spLocks noGrp="1"/>
          </p:cNvSpPr>
          <p:nvPr>
            <p:ph type="ftr" idx="11"/>
          </p:nvPr>
        </p:nvSpPr>
        <p:spPr>
          <a:xfrm>
            <a:off x="2743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53" name="Google Shape;53;p97"/>
          <p:cNvSpPr txBox="1">
            <a:spLocks noGrp="1"/>
          </p:cNvSpPr>
          <p:nvPr>
            <p:ph type="sldNum" idx="12"/>
          </p:nvPr>
        </p:nvSpPr>
        <p:spPr>
          <a:xfrm>
            <a:off x="3048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816EA-24CC-2048-859A-C5EA9F2753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92177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8"/>
          <p:cNvSpPr txBox="1"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8"/>
          <p:cNvSpPr txBox="1">
            <a:spLocks noGrp="1"/>
          </p:cNvSpPr>
          <p:nvPr>
            <p:ph type="body" idx="1"/>
          </p:nvPr>
        </p:nvSpPr>
        <p:spPr>
          <a:xfrm>
            <a:off x="304800" y="1314450"/>
            <a:ext cx="3810000" cy="337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7" name="Google Shape;57;p98"/>
          <p:cNvSpPr txBox="1">
            <a:spLocks noGrp="1"/>
          </p:cNvSpPr>
          <p:nvPr>
            <p:ph type="body" idx="2"/>
          </p:nvPr>
        </p:nvSpPr>
        <p:spPr>
          <a:xfrm>
            <a:off x="4267200" y="1314450"/>
            <a:ext cx="3810000" cy="337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8" name="Google Shape;58;p98"/>
          <p:cNvSpPr txBox="1">
            <a:spLocks noGrp="1"/>
          </p:cNvSpPr>
          <p:nvPr>
            <p:ph type="dt" idx="10"/>
          </p:nvPr>
        </p:nvSpPr>
        <p:spPr>
          <a:xfrm>
            <a:off x="60960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8"/>
          <p:cNvSpPr txBox="1">
            <a:spLocks noGrp="1"/>
          </p:cNvSpPr>
          <p:nvPr>
            <p:ph type="ftr" idx="11"/>
          </p:nvPr>
        </p:nvSpPr>
        <p:spPr>
          <a:xfrm>
            <a:off x="2667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60" name="Google Shape;60;p98"/>
          <p:cNvSpPr txBox="1">
            <a:spLocks noGrp="1"/>
          </p:cNvSpPr>
          <p:nvPr>
            <p:ph type="sldNum" idx="12"/>
          </p:nvPr>
        </p:nvSpPr>
        <p:spPr>
          <a:xfrm>
            <a:off x="3048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9"/>
          <p:cNvSpPr txBox="1">
            <a:spLocks noGrp="1"/>
          </p:cNvSpPr>
          <p:nvPr>
            <p:ph type="dt" idx="10"/>
          </p:nvPr>
        </p:nvSpPr>
        <p:spPr>
          <a:xfrm>
            <a:off x="60960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9"/>
          <p:cNvSpPr txBox="1">
            <a:spLocks noGrp="1"/>
          </p:cNvSpPr>
          <p:nvPr>
            <p:ph type="ftr" idx="11"/>
          </p:nvPr>
        </p:nvSpPr>
        <p:spPr>
          <a:xfrm>
            <a:off x="2743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64" name="Google Shape;64;p99"/>
          <p:cNvSpPr txBox="1">
            <a:spLocks noGrp="1"/>
          </p:cNvSpPr>
          <p:nvPr>
            <p:ph type="sldNum" idx="12"/>
          </p:nvPr>
        </p:nvSpPr>
        <p:spPr>
          <a:xfrm>
            <a:off x="3048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0"/>
          <p:cNvSpPr txBox="1">
            <a:spLocks noGrp="1"/>
          </p:cNvSpPr>
          <p:nvPr>
            <p:ph type="title"/>
          </p:nvPr>
        </p:nvSpPr>
        <p:spPr>
          <a:xfrm>
            <a:off x="457200" y="1428750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0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0"/>
          <p:cNvSpPr txBox="1">
            <a:spLocks noGrp="1"/>
          </p:cNvSpPr>
          <p:nvPr>
            <p:ph type="body" idx="2"/>
          </p:nvPr>
        </p:nvSpPr>
        <p:spPr>
          <a:xfrm>
            <a:off x="457201" y="2343150"/>
            <a:ext cx="3008313" cy="2251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00"/>
          <p:cNvSpPr txBox="1">
            <a:spLocks noGrp="1"/>
          </p:cNvSpPr>
          <p:nvPr>
            <p:ph type="dt" idx="10"/>
          </p:nvPr>
        </p:nvSpPr>
        <p:spPr>
          <a:xfrm>
            <a:off x="60960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0"/>
          <p:cNvSpPr txBox="1">
            <a:spLocks noGrp="1"/>
          </p:cNvSpPr>
          <p:nvPr>
            <p:ph type="ftr" idx="11"/>
          </p:nvPr>
        </p:nvSpPr>
        <p:spPr>
          <a:xfrm>
            <a:off x="2743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71" name="Google Shape;71;p100"/>
          <p:cNvSpPr txBox="1">
            <a:spLocks noGrp="1"/>
          </p:cNvSpPr>
          <p:nvPr>
            <p:ph type="sldNum" idx="12"/>
          </p:nvPr>
        </p:nvSpPr>
        <p:spPr>
          <a:xfrm>
            <a:off x="3048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100"/>
          <p:cNvSpPr/>
          <p:nvPr/>
        </p:nvSpPr>
        <p:spPr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 cap="flat" cmpd="sng">
            <a:solidFill>
              <a:srgbClr val="A4001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A5002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1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1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rgbClr val="CC0000"/>
              </a:buClr>
              <a:buSzPts val="3200"/>
              <a:buFont typeface="Time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rgbClr val="CC0000"/>
              </a:buClr>
              <a:buSzPts val="2400"/>
              <a:buFont typeface="Time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CC0000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rgbClr val="CC0000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rgbClr val="CC0000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rgbClr val="CC0000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rgbClr val="CC0000"/>
              </a:buClr>
              <a:buSzPts val="2000"/>
              <a:buFont typeface="Time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01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101"/>
          <p:cNvSpPr txBox="1">
            <a:spLocks noGrp="1"/>
          </p:cNvSpPr>
          <p:nvPr>
            <p:ph type="dt" idx="10"/>
          </p:nvPr>
        </p:nvSpPr>
        <p:spPr>
          <a:xfrm>
            <a:off x="60960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1"/>
          <p:cNvSpPr txBox="1">
            <a:spLocks noGrp="1"/>
          </p:cNvSpPr>
          <p:nvPr>
            <p:ph type="ftr" idx="11"/>
          </p:nvPr>
        </p:nvSpPr>
        <p:spPr>
          <a:xfrm>
            <a:off x="2743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79" name="Google Shape;79;p101"/>
          <p:cNvSpPr txBox="1">
            <a:spLocks noGrp="1"/>
          </p:cNvSpPr>
          <p:nvPr>
            <p:ph type="sldNum" idx="12"/>
          </p:nvPr>
        </p:nvSpPr>
        <p:spPr>
          <a:xfrm>
            <a:off x="3048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2"/>
          <p:cNvSpPr txBox="1"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02"/>
          <p:cNvSpPr txBox="1">
            <a:spLocks noGrp="1"/>
          </p:cNvSpPr>
          <p:nvPr>
            <p:ph type="body" idx="1"/>
          </p:nvPr>
        </p:nvSpPr>
        <p:spPr>
          <a:xfrm rot="5400000">
            <a:off x="2524125" y="-866775"/>
            <a:ext cx="3333750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02"/>
          <p:cNvSpPr txBox="1">
            <a:spLocks noGrp="1"/>
          </p:cNvSpPr>
          <p:nvPr>
            <p:ph type="dt" idx="10"/>
          </p:nvPr>
        </p:nvSpPr>
        <p:spPr>
          <a:xfrm>
            <a:off x="60960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02"/>
          <p:cNvSpPr txBox="1">
            <a:spLocks noGrp="1"/>
          </p:cNvSpPr>
          <p:nvPr>
            <p:ph type="ftr" idx="11"/>
          </p:nvPr>
        </p:nvSpPr>
        <p:spPr>
          <a:xfrm>
            <a:off x="2743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85" name="Google Shape;85;p102"/>
          <p:cNvSpPr txBox="1">
            <a:spLocks noGrp="1"/>
          </p:cNvSpPr>
          <p:nvPr>
            <p:ph type="sldNum" idx="12"/>
          </p:nvPr>
        </p:nvSpPr>
        <p:spPr>
          <a:xfrm>
            <a:off x="3048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3"/>
          <p:cNvSpPr txBox="1">
            <a:spLocks noGrp="1"/>
          </p:cNvSpPr>
          <p:nvPr>
            <p:ph type="title"/>
          </p:nvPr>
        </p:nvSpPr>
        <p:spPr>
          <a:xfrm rot="5400000">
            <a:off x="5886450" y="1428750"/>
            <a:ext cx="4400550" cy="2114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03"/>
          <p:cNvSpPr txBox="1">
            <a:spLocks noGrp="1"/>
          </p:cNvSpPr>
          <p:nvPr>
            <p:ph type="body" idx="1"/>
          </p:nvPr>
        </p:nvSpPr>
        <p:spPr>
          <a:xfrm rot="5400000">
            <a:off x="1581150" y="-609600"/>
            <a:ext cx="4400550" cy="6191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03"/>
          <p:cNvSpPr txBox="1">
            <a:spLocks noGrp="1"/>
          </p:cNvSpPr>
          <p:nvPr>
            <p:ph type="dt" idx="10"/>
          </p:nvPr>
        </p:nvSpPr>
        <p:spPr>
          <a:xfrm>
            <a:off x="60960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03"/>
          <p:cNvSpPr txBox="1">
            <a:spLocks noGrp="1"/>
          </p:cNvSpPr>
          <p:nvPr>
            <p:ph type="ftr" idx="11"/>
          </p:nvPr>
        </p:nvSpPr>
        <p:spPr>
          <a:xfrm>
            <a:off x="27432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91" name="Google Shape;91;p103"/>
          <p:cNvSpPr txBox="1">
            <a:spLocks noGrp="1"/>
          </p:cNvSpPr>
          <p:nvPr>
            <p:ph type="sldNum" idx="12"/>
          </p:nvPr>
        </p:nvSpPr>
        <p:spPr>
          <a:xfrm>
            <a:off x="3048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arrow Content" type="obj">
  <p:cSld name="OBJEC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4"/>
          <p:cNvSpPr txBox="1"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04"/>
          <p:cNvSpPr txBox="1">
            <a:spLocks noGrp="1"/>
          </p:cNvSpPr>
          <p:nvPr>
            <p:ph type="body" idx="1"/>
          </p:nvPr>
        </p:nvSpPr>
        <p:spPr>
          <a:xfrm>
            <a:off x="304800" y="1352550"/>
            <a:ext cx="6858000" cy="333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04"/>
          <p:cNvSpPr txBox="1">
            <a:spLocks noGrp="1"/>
          </p:cNvSpPr>
          <p:nvPr>
            <p:ph type="dt" idx="10"/>
          </p:nvPr>
        </p:nvSpPr>
        <p:spPr>
          <a:xfrm>
            <a:off x="51816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04"/>
          <p:cNvSpPr txBox="1">
            <a:spLocks noGrp="1"/>
          </p:cNvSpPr>
          <p:nvPr>
            <p:ph type="ftr" idx="11"/>
          </p:nvPr>
        </p:nvSpPr>
        <p:spPr>
          <a:xfrm>
            <a:off x="2286000" y="46863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97" name="Google Shape;97;p104"/>
          <p:cNvSpPr txBox="1">
            <a:spLocks noGrp="1"/>
          </p:cNvSpPr>
          <p:nvPr>
            <p:ph type="sldNum" idx="12"/>
          </p:nvPr>
        </p:nvSpPr>
        <p:spPr>
          <a:xfrm>
            <a:off x="304800" y="47053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104"/>
          <p:cNvSpPr/>
          <p:nvPr/>
        </p:nvSpPr>
        <p:spPr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 cap="flat" cmpd="sng">
            <a:solidFill>
              <a:srgbClr val="A4001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A5002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Completely Blank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1"/>
          <p:cNvSpPr txBox="1">
            <a:spLocks noGrp="1"/>
          </p:cNvSpPr>
          <p:nvPr>
            <p:ph type="title"/>
          </p:nvPr>
        </p:nvSpPr>
        <p:spPr>
          <a:xfrm>
            <a:off x="266700" y="209550"/>
            <a:ext cx="8610600" cy="74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11" name="Google Shape;11;p91"/>
          <p:cNvSpPr txBox="1">
            <a:spLocks noGrp="1"/>
          </p:cNvSpPr>
          <p:nvPr>
            <p:ph type="body" idx="1"/>
          </p:nvPr>
        </p:nvSpPr>
        <p:spPr>
          <a:xfrm>
            <a:off x="266700" y="1181100"/>
            <a:ext cx="8610600" cy="333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rgbClr val="CC0000"/>
              </a:buClr>
              <a:buSzPts val="2400"/>
              <a:buFont typeface="Times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CC0000"/>
              </a:buClr>
              <a:buSzPts val="2000"/>
              <a:buFont typeface="Times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Times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spcBef>
                <a:spcPts val="280"/>
              </a:spcBef>
              <a:spcAft>
                <a:spcPts val="0"/>
              </a:spcAft>
              <a:buClr>
                <a:srgbClr val="CC0000"/>
              </a:buClr>
              <a:buSzPts val="1400"/>
              <a:buFont typeface="Times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spcBef>
                <a:spcPts val="280"/>
              </a:spcBef>
              <a:spcAft>
                <a:spcPts val="0"/>
              </a:spcAft>
              <a:buClr>
                <a:srgbClr val="CC0000"/>
              </a:buClr>
              <a:buSzPts val="1400"/>
              <a:buFont typeface="Times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spcBef>
                <a:spcPts val="280"/>
              </a:spcBef>
              <a:spcAft>
                <a:spcPts val="0"/>
              </a:spcAft>
              <a:buClr>
                <a:srgbClr val="CC0000"/>
              </a:buClr>
              <a:buSzPts val="1400"/>
              <a:buFont typeface="Times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spcBef>
                <a:spcPts val="280"/>
              </a:spcBef>
              <a:spcAft>
                <a:spcPts val="0"/>
              </a:spcAft>
              <a:buClr>
                <a:srgbClr val="CC0000"/>
              </a:buClr>
              <a:buSzPts val="1400"/>
              <a:buFont typeface="Times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1"/>
          <p:cNvSpPr txBox="1">
            <a:spLocks noGrp="1"/>
          </p:cNvSpPr>
          <p:nvPr>
            <p:ph type="dt" idx="10"/>
          </p:nvPr>
        </p:nvSpPr>
        <p:spPr>
          <a:xfrm>
            <a:off x="3581400" y="45910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13" name="Google Shape;13;p91"/>
          <p:cNvSpPr txBox="1">
            <a:spLocks noGrp="1"/>
          </p:cNvSpPr>
          <p:nvPr>
            <p:ph type="sldNum" idx="12"/>
          </p:nvPr>
        </p:nvSpPr>
        <p:spPr>
          <a:xfrm>
            <a:off x="6896100" y="4591050"/>
            <a:ext cx="19812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mpqa.cs.pitt.edu/lexicons/subj_lexicon/" TargetMode="Externa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2" Type="http://schemas.openxmlformats.org/officeDocument/2006/relationships/hyperlink" Target="http://www.wjh.harvard.edu/~inquirer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://www.wjh.harvard.edu/~inquirer/inquirerbasic.xl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uic.edu/~liub/FBS/opinion-lexicon-English.rar" TargetMode="External"/><Relationship Id="rId2" Type="http://schemas.openxmlformats.org/officeDocument/2006/relationships/hyperlink" Target="http://www.cs.uic.edu/~liub/FBS/sentiment-analysis.html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7.emf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24.emf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009542"/>
      </p:ext>
    </p:extLst>
  </p:cSld>
  <p:clrMapOvr>
    <a:masterClrMapping/>
  </p:clrMapOvr>
  <p:transition advTm="598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8458200" cy="742950"/>
          </a:xfrm>
        </p:spPr>
        <p:txBody>
          <a:bodyPr>
            <a:normAutofit/>
          </a:bodyPr>
          <a:lstStyle/>
          <a:p>
            <a:r>
              <a:rPr lang="en-US" dirty="0"/>
              <a:t>Sentiment Classification: Dealing with Negation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2038350"/>
            <a:ext cx="8610600" cy="2895600"/>
          </a:xfrm>
        </p:spPr>
        <p:txBody>
          <a:bodyPr/>
          <a:lstStyle/>
          <a:p>
            <a:pPr marL="0" indent="0">
              <a:buNone/>
            </a:pPr>
            <a:r>
              <a:rPr lang="en-US" sz="2300" dirty="0"/>
              <a:t>Simple baseline method:</a:t>
            </a:r>
          </a:p>
          <a:p>
            <a:pPr marL="0" indent="0">
              <a:buNone/>
            </a:pPr>
            <a:r>
              <a:rPr lang="en-US" sz="2300" dirty="0"/>
              <a:t>Add NOT_ to every word between negation and following punctuation:</a:t>
            </a:r>
          </a:p>
          <a:p>
            <a:endParaRPr lang="en-US" sz="1600" dirty="0"/>
          </a:p>
          <a:p>
            <a:pPr>
              <a:buNone/>
            </a:pP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didn’t like this movie , but I</a:t>
            </a:r>
          </a:p>
          <a:p>
            <a:endParaRPr lang="en-US" sz="2700" dirty="0">
              <a:solidFill>
                <a:srgbClr val="660066"/>
              </a:solidFill>
            </a:endParaRPr>
          </a:p>
          <a:p>
            <a:pPr>
              <a:buNone/>
            </a:pP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didn’t </a:t>
            </a:r>
            <a:r>
              <a:rPr lang="en-US" sz="2700" dirty="0" err="1">
                <a:solidFill>
                  <a:srgbClr val="660066"/>
                </a:solidFill>
                <a:latin typeface="Courier"/>
                <a:cs typeface="Courier"/>
              </a:rPr>
              <a:t>NOT_like</a:t>
            </a: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dirty="0" err="1">
                <a:solidFill>
                  <a:srgbClr val="660066"/>
                </a:solidFill>
                <a:latin typeface="Courier"/>
                <a:cs typeface="Courier"/>
              </a:rPr>
              <a:t>NOT_this</a:t>
            </a: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dirty="0" err="1">
                <a:solidFill>
                  <a:srgbClr val="660066"/>
                </a:solidFill>
                <a:latin typeface="Courier"/>
                <a:cs typeface="Courier"/>
              </a:rPr>
              <a:t>NOT_movie</a:t>
            </a:r>
            <a:r>
              <a:rPr lang="en-US" sz="2700" dirty="0">
                <a:solidFill>
                  <a:srgbClr val="660066"/>
                </a:solidFill>
                <a:latin typeface="Courier"/>
                <a:cs typeface="Courier"/>
              </a:rPr>
              <a:t> but I</a:t>
            </a:r>
          </a:p>
        </p:txBody>
      </p:sp>
      <p:sp>
        <p:nvSpPr>
          <p:cNvPr id="4" name="Down Arrow 3"/>
          <p:cNvSpPr/>
          <p:nvPr/>
        </p:nvSpPr>
        <p:spPr>
          <a:xfrm>
            <a:off x="3124200" y="3848100"/>
            <a:ext cx="914400" cy="400050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00200" y="971550"/>
            <a:ext cx="7462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28817A"/>
                </a:solidFill>
                <a:latin typeface="+mn-lt"/>
              </a:rPr>
              <a:t>Das, </a:t>
            </a:r>
            <a:r>
              <a:rPr lang="en-US" sz="1200" dirty="0" err="1">
                <a:solidFill>
                  <a:srgbClr val="28817A"/>
                </a:solidFill>
                <a:latin typeface="+mn-lt"/>
              </a:rPr>
              <a:t>Sanjiv</a:t>
            </a:r>
            <a:r>
              <a:rPr lang="en-US" sz="1200" dirty="0">
                <a:solidFill>
                  <a:srgbClr val="28817A"/>
                </a:solidFill>
                <a:latin typeface="+mn-lt"/>
              </a:rPr>
              <a:t> and Mike Chen. 2001. Yahoo! for Amazon: Extracting market sentiment from stock message boards. In Proceedings of the Asia Pacific Finance Association Annual Conference (APFA).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Bo Pang, Lillian Lee, and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</a:rPr>
              <a:t>Shivakumar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</a:rPr>
              <a:t>Vaithyanathan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.  2002.  Thumbs up? Sentiment Classification using Machine Learning Techniques. EMNLP-2002, 79—86.</a:t>
            </a:r>
          </a:p>
        </p:txBody>
      </p:sp>
    </p:spTree>
    <p:extLst>
      <p:ext uri="{BB962C8B-B14F-4D97-AF65-F5344CB8AC3E}">
        <p14:creationId xmlns:p14="http://schemas.microsoft.com/office/powerpoint/2010/main" val="2012445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72891-A55D-B740-A896-03BF494F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Classification: Lexicons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83573-4C00-B849-B166-9D17DC44B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pre-built word lists work magic</a:t>
            </a:r>
          </a:p>
          <a:p>
            <a:r>
              <a:rPr lang="en-US" dirty="0"/>
              <a:t>Called </a:t>
            </a:r>
            <a:r>
              <a:rPr lang="en-US" b="1" dirty="0"/>
              <a:t>lexicons</a:t>
            </a:r>
          </a:p>
          <a:p>
            <a:r>
              <a:rPr lang="en-US" dirty="0"/>
              <a:t>There are various </a:t>
            </a:r>
            <a:r>
              <a:rPr lang="en-US" dirty="0" err="1"/>
              <a:t>publically</a:t>
            </a:r>
            <a:r>
              <a:rPr lang="en-US" dirty="0"/>
              <a:t> available lexicons</a:t>
            </a:r>
          </a:p>
        </p:txBody>
      </p:sp>
    </p:spTree>
    <p:extLst>
      <p:ext uri="{BB962C8B-B14F-4D97-AF65-F5344CB8AC3E}">
        <p14:creationId xmlns:p14="http://schemas.microsoft.com/office/powerpoint/2010/main" val="3353982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/>
              <a:t>MPQA Subjectivity Cues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90750"/>
            <a:ext cx="8763000" cy="2927934"/>
          </a:xfrm>
        </p:spPr>
        <p:txBody>
          <a:bodyPr>
            <a:normAutofit fontScale="92500"/>
          </a:bodyPr>
          <a:lstStyle/>
          <a:p>
            <a:r>
              <a:rPr lang="en-US" dirty="0"/>
              <a:t>Home page </a:t>
            </a:r>
            <a:r>
              <a:rPr lang="en-US" dirty="0">
                <a:hlinkClick r:id="rId2"/>
              </a:rPr>
              <a:t>https://mpqa.cs.pitt.edu/lexicons/subj_lexicon/</a:t>
            </a:r>
            <a:endParaRPr lang="en-US" dirty="0"/>
          </a:p>
          <a:p>
            <a:endParaRPr lang="en-US" dirty="0"/>
          </a:p>
          <a:p>
            <a:r>
              <a:rPr lang="en-US" dirty="0"/>
              <a:t>6885 words from 8221 lemmas, annotated for intensity (strong/weak)</a:t>
            </a:r>
          </a:p>
          <a:p>
            <a:pPr lvl="1"/>
            <a:r>
              <a:rPr lang="en-US" dirty="0"/>
              <a:t>2718 positive</a:t>
            </a:r>
          </a:p>
          <a:p>
            <a:pPr lvl="1"/>
            <a:r>
              <a:rPr lang="en-US" dirty="0"/>
              <a:t>4912 negative</a:t>
            </a:r>
          </a:p>
          <a:p>
            <a:r>
              <a:rPr lang="en-US" dirty="0"/>
              <a:t>+ : </a:t>
            </a:r>
            <a:r>
              <a:rPr lang="en-US" i="1" dirty="0"/>
              <a:t>admirable, beautiful, confident, dazzling, ecstatic, favor, glee, great </a:t>
            </a:r>
            <a:endParaRPr lang="en-US" dirty="0"/>
          </a:p>
          <a:p>
            <a:r>
              <a:rPr lang="en-US" dirty="0"/>
              <a:t>− : </a:t>
            </a:r>
            <a:r>
              <a:rPr lang="en-US" i="1" dirty="0"/>
              <a:t>awful, bad, bias, catastrophe, cheat, deny, envious, foul, harsh, hate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66800" y="971550"/>
            <a:ext cx="72412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err="1">
                <a:solidFill>
                  <a:srgbClr val="28817A"/>
                </a:solidFill>
              </a:rPr>
              <a:t>Theresa</a:t>
            </a:r>
            <a:r>
              <a:rPr lang="pl-PL" sz="1200" dirty="0">
                <a:solidFill>
                  <a:srgbClr val="28817A"/>
                </a:solidFill>
              </a:rPr>
              <a:t> Wilson, </a:t>
            </a:r>
            <a:r>
              <a:rPr lang="pl-PL" sz="1200" dirty="0" err="1">
                <a:solidFill>
                  <a:srgbClr val="28817A"/>
                </a:solidFill>
              </a:rPr>
              <a:t>Janyce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Wiebe</a:t>
            </a:r>
            <a:r>
              <a:rPr lang="pl-PL" sz="1200" dirty="0">
                <a:solidFill>
                  <a:srgbClr val="28817A"/>
                </a:solidFill>
              </a:rPr>
              <a:t>, and Paul Hoffmann (2005). </a:t>
            </a:r>
            <a:r>
              <a:rPr lang="pl-PL" sz="1200" dirty="0" err="1">
                <a:solidFill>
                  <a:srgbClr val="28817A"/>
                </a:solidFill>
              </a:rPr>
              <a:t>Recognizing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Contextual</a:t>
            </a:r>
            <a:r>
              <a:rPr lang="pl-PL" sz="1200" dirty="0">
                <a:solidFill>
                  <a:srgbClr val="28817A"/>
                </a:solidFill>
              </a:rPr>
              <a:t> </a:t>
            </a:r>
            <a:r>
              <a:rPr lang="pl-PL" sz="1200" dirty="0" err="1">
                <a:solidFill>
                  <a:srgbClr val="28817A"/>
                </a:solidFill>
              </a:rPr>
              <a:t>Polarity</a:t>
            </a:r>
            <a:r>
              <a:rPr lang="pl-PL" sz="1200" dirty="0">
                <a:solidFill>
                  <a:srgbClr val="28817A"/>
                </a:solidFill>
              </a:rPr>
              <a:t> in </a:t>
            </a:r>
          </a:p>
          <a:p>
            <a:r>
              <a:rPr lang="pl-PL" sz="1200" dirty="0" err="1">
                <a:solidFill>
                  <a:srgbClr val="28817A"/>
                </a:solidFill>
              </a:rPr>
              <a:t>Phrase</a:t>
            </a:r>
            <a:r>
              <a:rPr lang="pl-PL" sz="1200" dirty="0">
                <a:solidFill>
                  <a:srgbClr val="28817A"/>
                </a:solidFill>
              </a:rPr>
              <a:t>-Level </a:t>
            </a:r>
            <a:r>
              <a:rPr lang="pl-PL" sz="1200" dirty="0" err="1">
                <a:solidFill>
                  <a:srgbClr val="28817A"/>
                </a:solidFill>
              </a:rPr>
              <a:t>Sentiment</a:t>
            </a:r>
            <a:r>
              <a:rPr lang="pl-PL" sz="1200" dirty="0">
                <a:solidFill>
                  <a:srgbClr val="28817A"/>
                </a:solidFill>
              </a:rPr>
              <a:t> Analysis. Proc. of HLT-EMNLP-2005.</a:t>
            </a:r>
          </a:p>
          <a:p>
            <a:endParaRPr lang="pl-PL" sz="1200" dirty="0">
              <a:solidFill>
                <a:srgbClr val="28817A"/>
              </a:solidFill>
            </a:endParaRPr>
          </a:p>
          <a:p>
            <a:r>
              <a:rPr lang="en-US" sz="1200" dirty="0" err="1">
                <a:solidFill>
                  <a:srgbClr val="28817A"/>
                </a:solidFill>
              </a:rPr>
              <a:t>Riloff</a:t>
            </a:r>
            <a:r>
              <a:rPr lang="en-US" sz="1200" dirty="0">
                <a:solidFill>
                  <a:srgbClr val="28817A"/>
                </a:solidFill>
              </a:rPr>
              <a:t> and </a:t>
            </a:r>
            <a:r>
              <a:rPr lang="en-US" sz="1200" dirty="0" err="1">
                <a:solidFill>
                  <a:srgbClr val="28817A"/>
                </a:solidFill>
              </a:rPr>
              <a:t>Wiebe</a:t>
            </a:r>
            <a:r>
              <a:rPr lang="en-US" sz="1200" dirty="0">
                <a:solidFill>
                  <a:srgbClr val="28817A"/>
                </a:solidFill>
              </a:rPr>
              <a:t> (2003). Learning extraction patterns for subjective expressions. EMNLP-2003.</a:t>
            </a:r>
          </a:p>
          <a:p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664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-171450"/>
            <a:ext cx="8229600" cy="857250"/>
          </a:xfrm>
        </p:spPr>
        <p:txBody>
          <a:bodyPr/>
          <a:lstStyle/>
          <a:p>
            <a:r>
              <a:rPr lang="en-US" dirty="0"/>
              <a:t>The General Inquirer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504950"/>
            <a:ext cx="8534400" cy="3333750"/>
          </a:xfrm>
        </p:spPr>
        <p:txBody>
          <a:bodyPr>
            <a:normAutofit/>
          </a:bodyPr>
          <a:lstStyle/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Home page: </a:t>
            </a:r>
            <a:r>
              <a:rPr lang="en-US" dirty="0">
                <a:hlinkClick r:id="rId2"/>
              </a:rPr>
              <a:t>http://www.wjh.harvard.edu/~inquirer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List of Categories:  </a:t>
            </a:r>
            <a:r>
              <a:rPr lang="en-US" dirty="0">
                <a:hlinkClick r:id="rId3"/>
              </a:rPr>
              <a:t>http://www.wjh.harvard.edu/~inquirer/homecat.htm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Spreadsheet: </a:t>
            </a:r>
            <a:r>
              <a:rPr lang="en-US" dirty="0">
                <a:hlinkClick r:id="rId4"/>
              </a:rPr>
              <a:t>http://www.wjh.harvard.edu/~inquirer/inquirerbasic.xls</a:t>
            </a:r>
            <a:endParaRPr lang="en-US" dirty="0"/>
          </a:p>
          <a:p>
            <a:r>
              <a:rPr lang="en-US" dirty="0"/>
              <a:t>Categories:</a:t>
            </a:r>
          </a:p>
          <a:p>
            <a:pPr lvl="1"/>
            <a:r>
              <a:rPr lang="en-US" dirty="0" err="1"/>
              <a:t>Positiv</a:t>
            </a:r>
            <a:r>
              <a:rPr lang="en-US" dirty="0"/>
              <a:t> (1915 words) and </a:t>
            </a:r>
            <a:r>
              <a:rPr lang="en-US" dirty="0" err="1"/>
              <a:t>Negativ</a:t>
            </a:r>
            <a:r>
              <a:rPr lang="en-US" dirty="0"/>
              <a:t> (2291 words)</a:t>
            </a:r>
          </a:p>
          <a:p>
            <a:pPr lvl="1"/>
            <a:r>
              <a:rPr lang="en-US" dirty="0"/>
              <a:t>Strong </a:t>
            </a:r>
            <a:r>
              <a:rPr lang="en-US" dirty="0" err="1"/>
              <a:t>vs</a:t>
            </a:r>
            <a:r>
              <a:rPr lang="en-US" dirty="0"/>
              <a:t> Weak, Active </a:t>
            </a:r>
            <a:r>
              <a:rPr lang="en-US" dirty="0" err="1"/>
              <a:t>vs</a:t>
            </a:r>
            <a:r>
              <a:rPr lang="en-US" dirty="0"/>
              <a:t> Passive, Overstated versus Understated</a:t>
            </a:r>
          </a:p>
          <a:p>
            <a:pPr lvl="1"/>
            <a:r>
              <a:rPr lang="en-US" dirty="0"/>
              <a:t>Pleasure, Pain, Virtue, Vice, Motivation, Cognitive Orientation,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82933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Philip J. Stone, Dexter C </a:t>
            </a:r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  <a:latin typeface="+mn-lt"/>
              </a:rPr>
              <a:t>Dunphy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, Marshall S. Smith, Daniel M. Ogilvie. 1966. The General Inquirer: A Computer Approach to Content Analysis. MIT Press</a:t>
            </a:r>
          </a:p>
        </p:txBody>
      </p:sp>
    </p:spTree>
    <p:extLst>
      <p:ext uri="{BB962C8B-B14F-4D97-AF65-F5344CB8AC3E}">
        <p14:creationId xmlns:p14="http://schemas.microsoft.com/office/powerpoint/2010/main" val="872250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Bing Liu Opinion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038350"/>
            <a:ext cx="8534400" cy="3333750"/>
          </a:xfrm>
        </p:spPr>
        <p:txBody>
          <a:bodyPr/>
          <a:lstStyle/>
          <a:p>
            <a:r>
              <a:rPr lang="en-US" sz="2400" dirty="0">
                <a:hlinkClick r:id="rId2"/>
              </a:rPr>
              <a:t>Bing Liu's Page on Opinion Mining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http://www.cs.uic.edu/~liub/FBS/opinion-lexicon-English.rar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6786 words</a:t>
            </a:r>
          </a:p>
          <a:p>
            <a:pPr lvl="1"/>
            <a:r>
              <a:rPr lang="en-US" sz="2000" dirty="0"/>
              <a:t>2006 positive</a:t>
            </a:r>
          </a:p>
          <a:p>
            <a:pPr lvl="1"/>
            <a:r>
              <a:rPr lang="en-US" sz="2000" dirty="0"/>
              <a:t>4783 negative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09295" y="1123950"/>
            <a:ext cx="7662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8817A"/>
                </a:solidFill>
                <a:latin typeface="+mn-lt"/>
              </a:rPr>
              <a:t>Minqing</a:t>
            </a:r>
            <a:r>
              <a:rPr lang="en-US" sz="1600" dirty="0">
                <a:solidFill>
                  <a:srgbClr val="28817A"/>
                </a:solidFill>
                <a:latin typeface="+mn-lt"/>
              </a:rPr>
              <a:t> Hu and Bing Liu. Mining and Summarizing Customer Reviews. ACM SIGKDD-2004.</a:t>
            </a:r>
          </a:p>
        </p:txBody>
      </p:sp>
    </p:spTree>
    <p:extLst>
      <p:ext uri="{BB962C8B-B14F-4D97-AF65-F5344CB8AC3E}">
        <p14:creationId xmlns:p14="http://schemas.microsoft.com/office/powerpoint/2010/main" val="4182699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2D1B-F7F0-DA44-8CEB-88F0EEE9F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7787640" cy="680397"/>
          </a:xfrm>
        </p:spPr>
        <p:txBody>
          <a:bodyPr>
            <a:normAutofit/>
          </a:bodyPr>
          <a:lstStyle/>
          <a:p>
            <a:r>
              <a:rPr lang="en-US" dirty="0"/>
              <a:t>Using Lexicons in Sentiment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9731-5B0E-A04E-B272-8AE19E3C0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86384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Add a feature that gets a count whenever a word from the lexicon occurs</a:t>
            </a:r>
          </a:p>
          <a:p>
            <a:pPr lvl="1"/>
            <a:r>
              <a:rPr lang="en-US" b="1" dirty="0"/>
              <a:t>E.g., a feature called "this word occurs in the positive lexicon" or "this word occurs in the negative lexicon"</a:t>
            </a:r>
          </a:p>
          <a:p>
            <a:pPr marL="0" indent="0">
              <a:buNone/>
            </a:pPr>
            <a:r>
              <a:rPr lang="en-US" dirty="0"/>
              <a:t>Now all positive words (</a:t>
            </a:r>
            <a:r>
              <a:rPr lang="en-US" i="1" dirty="0"/>
              <a:t>good, great, beautiful, wonderful</a:t>
            </a:r>
            <a:r>
              <a:rPr lang="en-US" dirty="0"/>
              <a:t>) or negative words count for that feature.</a:t>
            </a:r>
          </a:p>
          <a:p>
            <a:pPr marL="0" indent="0">
              <a:buNone/>
            </a:pPr>
            <a:r>
              <a:rPr lang="en-US" dirty="0"/>
              <a:t>Using 1-2 features isn't as good as using all the words.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But when training data is sparse or not representative of the test set, dense lexicon features can help</a:t>
            </a:r>
          </a:p>
        </p:txBody>
      </p:sp>
    </p:spTree>
    <p:extLst>
      <p:ext uri="{BB962C8B-B14F-4D97-AF65-F5344CB8AC3E}">
        <p14:creationId xmlns:p14="http://schemas.microsoft.com/office/powerpoint/2010/main" val="3076720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119702"/>
            <a:ext cx="7863840" cy="680397"/>
          </a:xfrm>
        </p:spPr>
        <p:txBody>
          <a:bodyPr>
            <a:normAutofit/>
          </a:bodyPr>
          <a:lstStyle/>
          <a:p>
            <a:r>
              <a:rPr lang="en-GB" dirty="0"/>
              <a:t>Na</a:t>
            </a:r>
            <a:r>
              <a:rPr lang="fr-FR" dirty="0"/>
              <a:t>i</a:t>
            </a:r>
            <a:r>
              <a:rPr lang="en-GB" dirty="0" err="1"/>
              <a:t>ve</a:t>
            </a:r>
            <a:r>
              <a:rPr lang="en-GB" dirty="0"/>
              <a:t> Bayes in Other tasks: Spam Filtering</a:t>
            </a:r>
            <a:endParaRPr lang="en-US" dirty="0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alibri" charset="0"/>
              </a:rPr>
              <a:t>SpamAssassin</a:t>
            </a:r>
            <a:r>
              <a:rPr lang="en-US" dirty="0">
                <a:latin typeface="Calibri" charset="0"/>
              </a:rPr>
              <a:t> Features:</a:t>
            </a:r>
          </a:p>
          <a:p>
            <a:pPr lvl="1"/>
            <a:r>
              <a:rPr lang="en-US" dirty="0"/>
              <a:t>Mentions millions of (dollar) ((dollar) NN,NNN,NNN.NN)</a:t>
            </a:r>
          </a:p>
          <a:p>
            <a:pPr lvl="1"/>
            <a:r>
              <a:rPr lang="en-US" dirty="0"/>
              <a:t>From: starts with many numbers</a:t>
            </a:r>
          </a:p>
          <a:p>
            <a:pPr lvl="1"/>
            <a:r>
              <a:rPr lang="en-US" dirty="0"/>
              <a:t>Subject is all capitals</a:t>
            </a:r>
          </a:p>
          <a:p>
            <a:pPr lvl="1"/>
            <a:r>
              <a:rPr lang="en-US" dirty="0"/>
              <a:t>HTML has a low ratio of text to image area</a:t>
            </a:r>
          </a:p>
          <a:p>
            <a:pPr lvl="1"/>
            <a:r>
              <a:rPr lang="en-US" dirty="0"/>
              <a:t>"One hundred percent guaranteed"</a:t>
            </a:r>
          </a:p>
        </p:txBody>
      </p:sp>
    </p:spTree>
    <p:extLst>
      <p:ext uri="{BB962C8B-B14F-4D97-AF65-F5344CB8AC3E}">
        <p14:creationId xmlns:p14="http://schemas.microsoft.com/office/powerpoint/2010/main" val="1715546687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3BA52-C719-7A42-B104-02333736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in Language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D6DDC-A934-4B4E-92C9-499ADAEF0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Determining what language a piece of text is written in.</a:t>
            </a:r>
          </a:p>
          <a:p>
            <a:pPr marL="0" indent="0">
              <a:buNone/>
            </a:pPr>
            <a:r>
              <a:rPr lang="en-US" dirty="0"/>
              <a:t>Features based on character n-grams do very well</a:t>
            </a:r>
          </a:p>
          <a:p>
            <a:r>
              <a:rPr lang="en-US" dirty="0"/>
              <a:t>Important to train on lots of varieties of each language (world English,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738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 err="1">
                <a:latin typeface="Calibri (Headings)"/>
                <a:cs typeface="Calibri (Headings)"/>
              </a:rPr>
              <a:t>ï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69466B-BEAB-1A41-B01A-23D2B5008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62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consider just binary text classification tasks</a:t>
            </a:r>
          </a:p>
          <a:p>
            <a:r>
              <a:rPr lang="en-US" dirty="0"/>
              <a:t>Imagine you're the CEO of Delicious Pie Company</a:t>
            </a:r>
          </a:p>
          <a:p>
            <a:r>
              <a:rPr lang="en-US" dirty="0"/>
              <a:t>You want to know what people are saying about your pies</a:t>
            </a:r>
          </a:p>
          <a:p>
            <a:r>
              <a:rPr lang="en-US" dirty="0"/>
              <a:t>So you build a "Delicious Pie" tweet detector</a:t>
            </a:r>
          </a:p>
          <a:p>
            <a:pPr lvl="1"/>
            <a:r>
              <a:rPr lang="en-US" dirty="0"/>
              <a:t>Positive class: tweets about Delicious Pie Co</a:t>
            </a:r>
          </a:p>
          <a:p>
            <a:pPr lvl="1"/>
            <a:r>
              <a:rPr lang="en-US" dirty="0"/>
              <a:t>Negative class: all other tweets</a:t>
            </a:r>
          </a:p>
        </p:txBody>
      </p:sp>
    </p:spTree>
    <p:extLst>
      <p:ext uri="{BB962C8B-B14F-4D97-AF65-F5344CB8AC3E}">
        <p14:creationId xmlns:p14="http://schemas.microsoft.com/office/powerpoint/2010/main" val="146742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do a worked sentiment example!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86180"/>
            <a:ext cx="8362278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7825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charset="0"/>
                <a:cs typeface="ＭＳ Ｐゴシック" charset="0"/>
              </a:rPr>
              <a:t>The 2-by-2 confusion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71557E-391F-434B-8FBE-DD52E0740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0" y="1211903"/>
            <a:ext cx="8867700" cy="313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317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/>
          </a:bodyPr>
          <a:lstStyle/>
          <a:p>
            <a:r>
              <a:rPr lang="en-US" dirty="0"/>
              <a:t>Why don't we use </a:t>
            </a:r>
            <a:r>
              <a:rPr lang="en-US" b="1" dirty="0"/>
              <a:t>accuracy</a:t>
            </a:r>
            <a:r>
              <a:rPr lang="en-US" dirty="0"/>
              <a:t> as our metric?</a:t>
            </a:r>
          </a:p>
          <a:p>
            <a:r>
              <a:rPr lang="en-US" dirty="0"/>
              <a:t>Imagine we saw 1 million tweets</a:t>
            </a:r>
          </a:p>
          <a:p>
            <a:pPr lvl="1"/>
            <a:r>
              <a:rPr lang="en-US" dirty="0"/>
              <a:t>100 of them talked about Delicious Pie Co.</a:t>
            </a:r>
          </a:p>
          <a:p>
            <a:pPr lvl="1"/>
            <a:r>
              <a:rPr lang="en-US" dirty="0"/>
              <a:t>999,900 talked about something else</a:t>
            </a:r>
          </a:p>
          <a:p>
            <a:r>
              <a:rPr lang="en-US" dirty="0"/>
              <a:t>We could build a dumb classifier that just labels every tweet "not about pie"</a:t>
            </a:r>
          </a:p>
          <a:p>
            <a:pPr lvl="1"/>
            <a:r>
              <a:rPr lang="en-US" dirty="0"/>
              <a:t>It would get 99.99% accuracy!!! Wow!!!!</a:t>
            </a:r>
          </a:p>
          <a:p>
            <a:pPr lvl="1"/>
            <a:r>
              <a:rPr lang="en-US" dirty="0"/>
              <a:t>But useless! Doesn't return the comments we are looking for!</a:t>
            </a:r>
          </a:p>
          <a:p>
            <a:pPr lvl="1"/>
            <a:r>
              <a:rPr lang="en-US" dirty="0"/>
              <a:t>That's why we use </a:t>
            </a:r>
            <a:r>
              <a:rPr lang="en-US" b="1" dirty="0"/>
              <a:t>precision</a:t>
            </a:r>
            <a:r>
              <a:rPr lang="en-US" dirty="0"/>
              <a:t> and </a:t>
            </a:r>
            <a:r>
              <a:rPr lang="en-US" b="1" dirty="0"/>
              <a:t>recall </a:t>
            </a:r>
            <a:r>
              <a:rPr lang="en-US" dirty="0"/>
              <a:t>instead</a:t>
            </a:r>
          </a:p>
        </p:txBody>
      </p:sp>
    </p:spTree>
    <p:extLst>
      <p:ext uri="{BB962C8B-B14F-4D97-AF65-F5344CB8AC3E}">
        <p14:creationId xmlns:p14="http://schemas.microsoft.com/office/powerpoint/2010/main" val="2715950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 of items the system detected (i.e., items the system labeled as positive) that are in fact positive (according to the human gold labels)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839902"/>
            <a:ext cx="7272564" cy="112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1245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 of items actually present in the input that were correctly identified by the system.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5800" y="2839902"/>
            <a:ext cx="7272564" cy="112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301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B1A93-CDD5-DE4A-8E9F-653906B84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Precision and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863C-8271-914C-A6D4-CEC203B2E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/>
          </a:bodyPr>
          <a:lstStyle/>
          <a:p>
            <a:r>
              <a:rPr lang="en-US" dirty="0"/>
              <a:t>Our dumb pie-classifier</a:t>
            </a:r>
          </a:p>
          <a:p>
            <a:pPr lvl="1"/>
            <a:r>
              <a:rPr lang="en-US" dirty="0"/>
              <a:t>Just label nothing as "about pie"</a:t>
            </a:r>
          </a:p>
          <a:p>
            <a:pPr marL="0" indent="0">
              <a:buNone/>
            </a:pPr>
            <a:r>
              <a:rPr lang="en-US" dirty="0"/>
              <a:t>Accuracy=99.99%</a:t>
            </a:r>
          </a:p>
          <a:p>
            <a:pPr marL="150813" lvl="1" indent="0">
              <a:buNone/>
            </a:pPr>
            <a:r>
              <a:rPr lang="en-US" dirty="0"/>
              <a:t>	but</a:t>
            </a:r>
          </a:p>
          <a:p>
            <a:pPr marL="0" indent="0">
              <a:buNone/>
            </a:pPr>
            <a:r>
              <a:rPr lang="en-US" dirty="0"/>
              <a:t>Recall = 0</a:t>
            </a:r>
          </a:p>
          <a:p>
            <a:pPr lvl="1"/>
            <a:r>
              <a:rPr lang="en-US" dirty="0"/>
              <a:t>(it doesn't get any of the 100 Pie tweets)</a:t>
            </a:r>
          </a:p>
          <a:p>
            <a:pPr marL="0" indent="0">
              <a:buNone/>
            </a:pPr>
            <a:r>
              <a:rPr lang="en-US" dirty="0"/>
              <a:t>Precision and recall, unlike accuracy, emphasize true positives:</a:t>
            </a:r>
          </a:p>
          <a:p>
            <a:pPr lvl="1"/>
            <a:r>
              <a:rPr lang="en-US" dirty="0"/>
              <a:t> finding the things that we are supposed to be looking for.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188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combined measure: F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 measure: a single number that combines P and R: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almost always use balanced F</a:t>
            </a:r>
            <a:r>
              <a:rPr lang="en-US" baseline="-25000" dirty="0"/>
              <a:t>1</a:t>
            </a:r>
            <a:r>
              <a:rPr lang="en-US" dirty="0"/>
              <a:t> (i.e., </a:t>
            </a:r>
            <a:r>
              <a:rPr lang="en-US" dirty="0">
                <a:sym typeface="Symbol" charset="0"/>
              </a:rPr>
              <a:t></a:t>
            </a:r>
            <a:r>
              <a:rPr lang="en-US" dirty="0"/>
              <a:t> = 1)</a:t>
            </a:r>
            <a:r>
              <a:rPr lang="en-US" dirty="0">
                <a:sym typeface="Symbol" charset="0"/>
              </a:rPr>
              <a:t>		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64739E-E10E-A54C-A5BC-8C54F9339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638300"/>
            <a:ext cx="3055505" cy="1276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2AFEC5-FF43-6247-9309-756330306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3886200"/>
            <a:ext cx="16002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9160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Autofit/>
          </a:bodyPr>
          <a:lstStyle/>
          <a:p>
            <a:r>
              <a:rPr lang="en-US" sz="3000" dirty="0"/>
              <a:t>Development Test Sets ("</a:t>
            </a:r>
            <a:r>
              <a:rPr lang="en-US" sz="3000" dirty="0" err="1"/>
              <a:t>Devsets</a:t>
            </a:r>
            <a:r>
              <a:rPr lang="en-US" sz="3000" dirty="0"/>
              <a:t>") and Cross-validation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352550"/>
            <a:ext cx="8686800" cy="37909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2400" i="1" dirty="0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endParaRPr lang="en-US" i="1" dirty="0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Calibri" charset="0"/>
              </a:rPr>
              <a:t>Train on training set, tune on </a:t>
            </a:r>
            <a:r>
              <a:rPr lang="en-US" dirty="0" err="1">
                <a:latin typeface="Calibri" charset="0"/>
              </a:rPr>
              <a:t>devset</a:t>
            </a:r>
            <a:r>
              <a:rPr lang="en-US" dirty="0">
                <a:latin typeface="Calibri" charset="0"/>
              </a:rPr>
              <a:t>, report on </a:t>
            </a:r>
            <a:r>
              <a:rPr lang="en-US" dirty="0" err="1">
                <a:latin typeface="Calibri" charset="0"/>
              </a:rPr>
              <a:t>testset</a:t>
            </a:r>
            <a:endParaRPr lang="en-US" dirty="0">
              <a:latin typeface="Calibri" charset="0"/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latin typeface="Calibri" charset="0"/>
              </a:rPr>
              <a:t>This avoids overfitting (‘tuning to the test set’)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alibri" charset="0"/>
              </a:rPr>
              <a:t>More conservative estimate of performance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alibri" charset="0"/>
              </a:rPr>
              <a:t>But paradox: want as much data as possible for training, and ad much for dev; how to split?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57200" y="1428750"/>
            <a:ext cx="2057400" cy="609600"/>
          </a:xfrm>
          <a:prstGeom prst="rect">
            <a:avLst/>
          </a:prstGeom>
          <a:solidFill>
            <a:srgbClr val="FFCC66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Training set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048000" y="1428750"/>
            <a:ext cx="2819400" cy="6096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Development</a:t>
            </a:r>
            <a:r>
              <a:rPr lang="en-US" sz="2000" dirty="0">
                <a:latin typeface="Calibri"/>
                <a:cs typeface="Calibri"/>
              </a:rPr>
              <a:t> 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 Set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248400" y="1428750"/>
            <a:ext cx="1219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 Set</a:t>
            </a:r>
          </a:p>
        </p:txBody>
      </p:sp>
    </p:spTree>
    <p:extLst>
      <p:ext uri="{BB962C8B-B14F-4D97-AF65-F5344CB8AC3E}">
        <p14:creationId xmlns:p14="http://schemas.microsoft.com/office/powerpoint/2010/main" val="35229037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rmAutofit/>
          </a:bodyPr>
          <a:lstStyle/>
          <a:p>
            <a:r>
              <a:rPr lang="en-US" b="1" dirty="0"/>
              <a:t>Cross-validation: </a:t>
            </a:r>
            <a:r>
              <a:rPr lang="en-US" dirty="0"/>
              <a:t>multiple splits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47750"/>
            <a:ext cx="8534400" cy="18097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charset="0"/>
              </a:rPr>
              <a:t>Pool results over splits, Compute pooled dev performance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2F0341-B4B4-0E4E-8F0B-2BC8697CD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86230"/>
            <a:ext cx="7064581" cy="338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88572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45725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71A512-5CA2-1144-A7BA-A55C947FD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 for 3-class classification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7DC1DB5-C6B7-CD43-AB70-4D7D6D874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228" y="1123950"/>
            <a:ext cx="7933544" cy="3708400"/>
          </a:xfrm>
        </p:spPr>
      </p:pic>
    </p:spTree>
    <p:extLst>
      <p:ext uri="{BB962C8B-B14F-4D97-AF65-F5344CB8AC3E}">
        <p14:creationId xmlns:p14="http://schemas.microsoft.com/office/powerpoint/2010/main" val="4204126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worked sentiment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1" y="1200150"/>
            <a:ext cx="5958840" cy="3429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64566"/>
            <a:ext cx="4578662" cy="18357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2390A-3118-0040-BB7E-D87A94A6AFBE}"/>
              </a:ext>
            </a:extLst>
          </p:cNvPr>
          <p:cNvSpPr txBox="1"/>
          <p:nvPr/>
        </p:nvSpPr>
        <p:spPr>
          <a:xfrm>
            <a:off x="5029200" y="925630"/>
            <a:ext cx="3159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Prior from training: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8B5B7F-B19F-7249-9919-7423AE553852}"/>
              </a:ext>
            </a:extLst>
          </p:cNvPr>
          <p:cNvSpPr txBox="1"/>
          <p:nvPr/>
        </p:nvSpPr>
        <p:spPr>
          <a:xfrm>
            <a:off x="6311238" y="1496828"/>
            <a:ext cx="16770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P(-) = 3/5</a:t>
            </a:r>
          </a:p>
          <a:p>
            <a:r>
              <a:rPr lang="en-US" dirty="0"/>
              <a:t>P(+) = 2/5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6E047-9277-8849-BC4B-B8F9CF75D644}"/>
              </a:ext>
            </a:extLst>
          </p:cNvPr>
          <p:cNvSpPr txBox="1"/>
          <p:nvPr/>
        </p:nvSpPr>
        <p:spPr>
          <a:xfrm>
            <a:off x="5064760" y="2234620"/>
            <a:ext cx="18870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Drop "with"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46C5-E353-9E40-8DFB-A6196D9ECFCF}"/>
              </a:ext>
            </a:extLst>
          </p:cNvPr>
          <p:cNvCxnSpPr>
            <a:cxnSpLocks/>
          </p:cNvCxnSpPr>
          <p:nvPr/>
        </p:nvCxnSpPr>
        <p:spPr>
          <a:xfrm>
            <a:off x="2819400" y="2647950"/>
            <a:ext cx="3810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5D49463-0ED6-6E4D-8C1B-0245872E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240" y="3429001"/>
            <a:ext cx="4957061" cy="14579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FFAD41-297F-A044-A4BC-999F25C8D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676" y="3762346"/>
            <a:ext cx="3849123" cy="10851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C56973-9076-294B-83BE-77052447FEF0}"/>
              </a:ext>
            </a:extLst>
          </p:cNvPr>
          <p:cNvSpPr txBox="1"/>
          <p:nvPr/>
        </p:nvSpPr>
        <p:spPr>
          <a:xfrm>
            <a:off x="208814" y="2965758"/>
            <a:ext cx="4063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Likelihoods from training: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3D79F2-5F65-3B40-BDEF-191EE1665BDB}"/>
              </a:ext>
            </a:extLst>
          </p:cNvPr>
          <p:cNvSpPr txBox="1"/>
          <p:nvPr/>
        </p:nvSpPr>
        <p:spPr>
          <a:xfrm>
            <a:off x="5516950" y="3203244"/>
            <a:ext cx="3265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Scoring the test set: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6A3235-9128-6946-ADD5-B48D986785C8}"/>
              </a:ext>
            </a:extLst>
          </p:cNvPr>
          <p:cNvSpPr/>
          <p:nvPr/>
        </p:nvSpPr>
        <p:spPr>
          <a:xfrm>
            <a:off x="5410200" y="3756206"/>
            <a:ext cx="3733800" cy="548702"/>
          </a:xfrm>
          <a:prstGeom prst="rect">
            <a:avLst/>
          </a:prstGeom>
          <a:solidFill>
            <a:srgbClr val="FFFF0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42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7" grpId="0"/>
      <p:bldP spid="18" grpId="0"/>
      <p:bldP spid="1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BF71-F8F6-7243-8DBA-B6DBCA1F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9702"/>
            <a:ext cx="899160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combine P/R from 3 classes to get one metric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3E76A-761F-DB43-8FEA-8C2985D47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Macroaveraging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compute the performance for each class, and then average over classes</a:t>
            </a:r>
          </a:p>
          <a:p>
            <a:r>
              <a:rPr lang="en-US" dirty="0" err="1"/>
              <a:t>Microaveraging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collect decisions for all classes into one confusion matrix</a:t>
            </a:r>
          </a:p>
          <a:p>
            <a:pPr lvl="1"/>
            <a:r>
              <a:rPr lang="en-US" dirty="0"/>
              <a:t>compute precision and recall from that table.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817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6" y="0"/>
            <a:ext cx="1749995" cy="9995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245FAC-9E23-3F4A-8661-8C8B4E553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Macroaveraging</a:t>
            </a:r>
            <a:r>
              <a:rPr lang="en-US" dirty="0"/>
              <a:t> and </a:t>
            </a:r>
            <a:r>
              <a:rPr lang="en-US" dirty="0" err="1"/>
              <a:t>Microaveraging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92F70E-FA48-C143-9148-CD1907FFB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8600" y="1352550"/>
            <a:ext cx="8847281" cy="3009900"/>
          </a:xfrm>
        </p:spPr>
      </p:pic>
      <p:sp>
        <p:nvSpPr>
          <p:cNvPr id="3" name="순서도: 대조 2"/>
          <p:cNvSpPr/>
          <p:nvPr/>
        </p:nvSpPr>
        <p:spPr>
          <a:xfrm>
            <a:off x="5234609" y="298174"/>
            <a:ext cx="192156" cy="357809"/>
          </a:xfrm>
          <a:prstGeom prst="flowChartCol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순서도: 대조 5"/>
          <p:cNvSpPr/>
          <p:nvPr/>
        </p:nvSpPr>
        <p:spPr>
          <a:xfrm>
            <a:off x="2034209" y="298173"/>
            <a:ext cx="192156" cy="357809"/>
          </a:xfrm>
          <a:prstGeom prst="flowChartCollat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순서도: 대조 6"/>
          <p:cNvSpPr/>
          <p:nvPr/>
        </p:nvSpPr>
        <p:spPr>
          <a:xfrm>
            <a:off x="2295938" y="298172"/>
            <a:ext cx="192156" cy="357809"/>
          </a:xfrm>
          <a:prstGeom prst="flowChartCollat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순서도: 대조 7"/>
          <p:cNvSpPr/>
          <p:nvPr/>
        </p:nvSpPr>
        <p:spPr>
          <a:xfrm>
            <a:off x="2557668" y="298172"/>
            <a:ext cx="192156" cy="357809"/>
          </a:xfrm>
          <a:prstGeom prst="flowChartCollat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순서도: 대조 10"/>
          <p:cNvSpPr/>
          <p:nvPr/>
        </p:nvSpPr>
        <p:spPr>
          <a:xfrm>
            <a:off x="5496338" y="298172"/>
            <a:ext cx="192156" cy="357809"/>
          </a:xfrm>
          <a:prstGeom prst="flowChartCol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순서도: 대조 11"/>
          <p:cNvSpPr/>
          <p:nvPr/>
        </p:nvSpPr>
        <p:spPr>
          <a:xfrm>
            <a:off x="5744813" y="298171"/>
            <a:ext cx="192156" cy="357809"/>
          </a:xfrm>
          <a:prstGeom prst="flowChartCol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순서도: 대조 12">
            <a:extLst>
              <a:ext uri="{FF2B5EF4-FFF2-40B4-BE49-F238E27FC236}">
                <a16:creationId xmlns:a16="http://schemas.microsoft.com/office/drawing/2014/main" id="{66523002-76EB-4B75-8849-BA817C26BD4B}"/>
              </a:ext>
            </a:extLst>
          </p:cNvPr>
          <p:cNvSpPr/>
          <p:nvPr/>
        </p:nvSpPr>
        <p:spPr>
          <a:xfrm>
            <a:off x="6020156" y="298174"/>
            <a:ext cx="192156" cy="357809"/>
          </a:xfrm>
          <a:prstGeom prst="flowChartCol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순서도: 대조 13">
            <a:extLst>
              <a:ext uri="{FF2B5EF4-FFF2-40B4-BE49-F238E27FC236}">
                <a16:creationId xmlns:a16="http://schemas.microsoft.com/office/drawing/2014/main" id="{CFE7D045-18E7-40E4-9645-0AE7395BC9E2}"/>
              </a:ext>
            </a:extLst>
          </p:cNvPr>
          <p:cNvSpPr/>
          <p:nvPr/>
        </p:nvSpPr>
        <p:spPr>
          <a:xfrm>
            <a:off x="6281885" y="298172"/>
            <a:ext cx="192156" cy="357809"/>
          </a:xfrm>
          <a:prstGeom prst="flowChartCol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순서도: 대조 14">
            <a:extLst>
              <a:ext uri="{FF2B5EF4-FFF2-40B4-BE49-F238E27FC236}">
                <a16:creationId xmlns:a16="http://schemas.microsoft.com/office/drawing/2014/main" id="{C45FB8D3-6940-4D3B-BB7B-E83DF1D480E5}"/>
              </a:ext>
            </a:extLst>
          </p:cNvPr>
          <p:cNvSpPr/>
          <p:nvPr/>
        </p:nvSpPr>
        <p:spPr>
          <a:xfrm>
            <a:off x="6530360" y="298171"/>
            <a:ext cx="192156" cy="357809"/>
          </a:xfrm>
          <a:prstGeom prst="flowChartCol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35108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Avoiding Harms in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618018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Harms in sentiment classifiers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Kiritchenko</a:t>
            </a:r>
            <a:r>
              <a:rPr lang="en-US" dirty="0"/>
              <a:t> and Mohammad (2018) found that most sentiment classifiers assign lower sentiment and more negative emotion to sentences with African American names in them.</a:t>
            </a:r>
          </a:p>
          <a:p>
            <a:r>
              <a:rPr lang="en-US" dirty="0"/>
              <a:t>This perpetuates negative stereotypes that associate African Americans with negative emotions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6943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Harms in toxicity classification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Toxicity detection is the task of detecting hate speech, abuse, harassment, or other kinds of toxic language</a:t>
            </a:r>
          </a:p>
          <a:p>
            <a:r>
              <a:rPr lang="en-US" dirty="0"/>
              <a:t>But some toxicity classifiers incorrectly flag as being toxic sentences that are non-toxic but simply mention identities like blind people, women, or gay people.</a:t>
            </a:r>
          </a:p>
          <a:p>
            <a:r>
              <a:rPr lang="en-US" dirty="0"/>
              <a:t>This could lead to censorship of discussion about these groups.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5585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3847C-87A8-2F45-A324-BB8E0C847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causes these harms?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0F53-AC5D-B343-A6B5-6291E7218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047750"/>
            <a:ext cx="7543801" cy="3886200"/>
          </a:xfrm>
        </p:spPr>
        <p:txBody>
          <a:bodyPr>
            <a:normAutofit/>
          </a:bodyPr>
          <a:lstStyle/>
          <a:p>
            <a:r>
              <a:rPr lang="en-US" dirty="0"/>
              <a:t>Can be caused by:</a:t>
            </a:r>
          </a:p>
          <a:p>
            <a:pPr lvl="1"/>
            <a:r>
              <a:rPr lang="en-US" dirty="0"/>
              <a:t>Problems in the training data; machine learning systems are known to amplify the biases in their training data. </a:t>
            </a:r>
          </a:p>
          <a:p>
            <a:pPr lvl="1"/>
            <a:r>
              <a:rPr lang="en-US" dirty="0"/>
              <a:t>Problems in the human labels</a:t>
            </a:r>
          </a:p>
          <a:p>
            <a:pPr lvl="1"/>
            <a:r>
              <a:rPr lang="en-US" dirty="0"/>
              <a:t>Problems in the resources used (like lexicons)</a:t>
            </a:r>
          </a:p>
          <a:p>
            <a:pPr lvl="1"/>
            <a:r>
              <a:rPr lang="en-US" dirty="0"/>
              <a:t>Problems in model architecture (like what the model is trained to optimized) </a:t>
            </a:r>
          </a:p>
          <a:p>
            <a:r>
              <a:rPr lang="en-US" dirty="0"/>
              <a:t>Mitigation of these harms is an open research area</a:t>
            </a:r>
          </a:p>
          <a:p>
            <a:r>
              <a:rPr lang="en-US" dirty="0"/>
              <a:t>Meanwhile: </a:t>
            </a:r>
            <a:r>
              <a:rPr lang="en-US" b="1" dirty="0"/>
              <a:t>model cards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6368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D7B1E-D215-F94D-9664-679ED92F1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71181-E2C9-F24C-9D90-6C271FE8B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each algorithm you release, document:</a:t>
            </a:r>
          </a:p>
          <a:p>
            <a:pPr lvl="1"/>
            <a:r>
              <a:rPr lang="en-US" dirty="0"/>
              <a:t>training algorithms and parameters </a:t>
            </a:r>
          </a:p>
          <a:p>
            <a:pPr lvl="1"/>
            <a:r>
              <a:rPr lang="en-US" dirty="0"/>
              <a:t>training data sources, motivation, and preprocessing </a:t>
            </a:r>
          </a:p>
          <a:p>
            <a:pPr lvl="1"/>
            <a:r>
              <a:rPr lang="en-US" dirty="0"/>
              <a:t>evaluation data sources, motivation, and preprocessing </a:t>
            </a:r>
          </a:p>
          <a:p>
            <a:pPr lvl="1"/>
            <a:r>
              <a:rPr lang="en-US" dirty="0"/>
              <a:t>intended use and users </a:t>
            </a:r>
          </a:p>
          <a:p>
            <a:pPr lvl="1"/>
            <a:r>
              <a:rPr lang="en-US" dirty="0"/>
              <a:t>model performance across different demographic or other groups and environmental situations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5172A-0CBD-F34D-B586-6EC77ECA0E4E}"/>
              </a:ext>
            </a:extLst>
          </p:cNvPr>
          <p:cNvSpPr txBox="1"/>
          <p:nvPr/>
        </p:nvSpPr>
        <p:spPr>
          <a:xfrm>
            <a:off x="3276600" y="800099"/>
            <a:ext cx="218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(Mitchell et al., 2019)</a:t>
            </a:r>
          </a:p>
        </p:txBody>
      </p:sp>
    </p:spTree>
    <p:extLst>
      <p:ext uri="{BB962C8B-B14F-4D97-AF65-F5344CB8AC3E}">
        <p14:creationId xmlns:p14="http://schemas.microsoft.com/office/powerpoint/2010/main" val="29710787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1200150"/>
            <a:ext cx="3810000" cy="1143000"/>
          </a:xfrm>
        </p:spPr>
        <p:txBody>
          <a:bodyPr>
            <a:normAutofit fontScale="90000"/>
          </a:bodyPr>
          <a:lstStyle/>
          <a:p>
            <a:pPr eaLnBrk="1" hangingPunct="1"/>
            <a:br>
              <a:rPr sz="4400" dirty="0"/>
            </a:br>
            <a:r>
              <a:rPr lang="en-US" sz="4400" dirty="0"/>
              <a:t>Language Modeling</a:t>
            </a:r>
            <a:endParaRPr sz="4400" dirty="0"/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43400" y="2286000"/>
            <a:ext cx="4267200" cy="1714500"/>
          </a:xfrm>
        </p:spPr>
        <p:txBody>
          <a:bodyPr/>
          <a:lstStyle/>
          <a:p>
            <a:pPr eaLnBrk="1" hangingPunct="1"/>
            <a:endParaRPr lang="en-US" dirty="0">
              <a:solidFill>
                <a:srgbClr val="A50021"/>
              </a:solidFill>
              <a:latin typeface="Calibri" charset="0"/>
            </a:endParaRPr>
          </a:p>
          <a:p>
            <a:pPr eaLnBrk="1" hangingPunct="1">
              <a:spcAft>
                <a:spcPts val="600"/>
              </a:spcAft>
            </a:pPr>
            <a:r>
              <a:rPr lang="en-US" sz="3200" dirty="0">
                <a:solidFill>
                  <a:srgbClr val="A50021"/>
                </a:solidFill>
                <a:latin typeface="Calibri" charset="0"/>
              </a:rPr>
              <a:t>Evaluation and Perplexity</a:t>
            </a:r>
            <a:endParaRPr lang="en-US" sz="3200" dirty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2423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How good is our model?</a:t>
            </a:r>
            <a:endParaRPr lang="en-US" dirty="0"/>
          </a:p>
        </p:txBody>
      </p:sp>
      <p:sp>
        <p:nvSpPr>
          <p:cNvPr id="1310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Does our language model prefer good sentences to bad ones?</a:t>
            </a:r>
          </a:p>
          <a:p>
            <a:pPr lvl="1"/>
            <a:r>
              <a:rPr lang="en-US" dirty="0"/>
              <a:t>Assign higher probability to “</a:t>
            </a:r>
            <a:r>
              <a:rPr lang="en-US" altLang="ja-JP" dirty="0"/>
              <a:t>real” or “frequently observed” sentences </a:t>
            </a:r>
          </a:p>
          <a:p>
            <a:pPr lvl="2"/>
            <a:r>
              <a:rPr lang="en-US" altLang="ja-JP" dirty="0"/>
              <a:t>Than “ungrammatical” or “rarely observed” sentences?</a:t>
            </a:r>
          </a:p>
          <a:p>
            <a:r>
              <a:rPr lang="en-US" dirty="0"/>
              <a:t>We train parameters of our model on a </a:t>
            </a:r>
            <a:r>
              <a:rPr lang="en-US" b="1" dirty="0">
                <a:solidFill>
                  <a:srgbClr val="008000"/>
                </a:solidFill>
              </a:rPr>
              <a:t>training set</a:t>
            </a:r>
            <a:r>
              <a:rPr lang="en-US" dirty="0"/>
              <a:t>.</a:t>
            </a:r>
          </a:p>
          <a:p>
            <a:r>
              <a:rPr lang="en-US" dirty="0"/>
              <a:t>We test the model’s performance on data we haven’t seen.</a:t>
            </a:r>
          </a:p>
          <a:p>
            <a:pPr lvl="1"/>
            <a:r>
              <a:rPr lang="en-US" dirty="0"/>
              <a:t>A </a:t>
            </a:r>
            <a:r>
              <a:rPr lang="en-US" b="1" dirty="0">
                <a:solidFill>
                  <a:srgbClr val="008000"/>
                </a:solidFill>
              </a:rPr>
              <a:t>test set </a:t>
            </a:r>
            <a:r>
              <a:rPr lang="en-US" dirty="0"/>
              <a:t>is an unseen dataset that is different from our training set, totally unused.</a:t>
            </a:r>
          </a:p>
          <a:p>
            <a:pPr lvl="1"/>
            <a:r>
              <a:rPr lang="en-US" dirty="0"/>
              <a:t>An </a:t>
            </a:r>
            <a:r>
              <a:rPr lang="en-US" b="1" dirty="0">
                <a:solidFill>
                  <a:srgbClr val="008000"/>
                </a:solidFill>
              </a:rPr>
              <a:t>evaluation metric </a:t>
            </a:r>
            <a:r>
              <a:rPr lang="en-US" dirty="0"/>
              <a:t>tells us how well our model does on the test set.</a:t>
            </a:r>
          </a:p>
        </p:txBody>
      </p:sp>
    </p:spTree>
    <p:extLst>
      <p:ext uri="{BB962C8B-B14F-4D97-AF65-F5344CB8AC3E}">
        <p14:creationId xmlns:p14="http://schemas.microsoft.com/office/powerpoint/2010/main" val="294376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Extrinsic evaluation of N-gram models</a:t>
            </a:r>
            <a:endParaRPr lang="en-US" dirty="0"/>
          </a:p>
        </p:txBody>
      </p:sp>
      <p:sp>
        <p:nvSpPr>
          <p:cNvPr id="133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Best evaluation for comparing models A and B</a:t>
            </a:r>
          </a:p>
          <a:p>
            <a:pPr lvl="1"/>
            <a:r>
              <a:rPr lang="en-US" sz="2400" dirty="0"/>
              <a:t>Put each model in a task</a:t>
            </a:r>
          </a:p>
          <a:p>
            <a:pPr lvl="2"/>
            <a:r>
              <a:rPr lang="en-US" sz="2400" dirty="0"/>
              <a:t> spelling corrector, speech recognizer, MT system</a:t>
            </a:r>
          </a:p>
          <a:p>
            <a:pPr lvl="1"/>
            <a:r>
              <a:rPr lang="en-US" sz="2400" dirty="0"/>
              <a:t>Run the task, get an accuracy for A and for B</a:t>
            </a:r>
          </a:p>
          <a:p>
            <a:pPr lvl="2"/>
            <a:r>
              <a:rPr lang="en-US" sz="2400" dirty="0"/>
              <a:t>How many misspelled words corrected properly</a:t>
            </a:r>
          </a:p>
        </p:txBody>
      </p:sp>
    </p:spTree>
    <p:extLst>
      <p:ext uri="{BB962C8B-B14F-4D97-AF65-F5344CB8AC3E}">
        <p14:creationId xmlns:p14="http://schemas.microsoft.com/office/powerpoint/2010/main" val="1504217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6ACC-B7E8-FE49-9AEF-AB8E83414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for 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A2F8-FC58-914F-B966-0C9C5358B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For tasks like sentiment, word </a:t>
            </a:r>
            <a:r>
              <a:rPr lang="en-US" b="1" dirty="0"/>
              <a:t>occurrence</a:t>
            </a:r>
            <a:r>
              <a:rPr lang="en-US" dirty="0"/>
              <a:t> is more important than word </a:t>
            </a:r>
            <a:r>
              <a:rPr lang="en-US" b="1" dirty="0"/>
              <a:t>frequency</a:t>
            </a:r>
            <a:r>
              <a:rPr lang="en-US" dirty="0"/>
              <a:t>.</a:t>
            </a:r>
          </a:p>
          <a:p>
            <a:pPr lvl="2"/>
            <a:r>
              <a:rPr lang="en-US" sz="2200" dirty="0"/>
              <a:t>The occurrence of the word </a:t>
            </a:r>
            <a:r>
              <a:rPr lang="en-US" sz="2200" i="1" dirty="0"/>
              <a:t>fantastic</a:t>
            </a:r>
            <a:r>
              <a:rPr lang="en-US" sz="2200" dirty="0"/>
              <a:t> tells us a lot</a:t>
            </a:r>
          </a:p>
          <a:p>
            <a:pPr lvl="2"/>
            <a:r>
              <a:rPr lang="en-US" sz="2200" dirty="0"/>
              <a:t>The fact that it occurs 5 times may not tell us much more.</a:t>
            </a:r>
          </a:p>
          <a:p>
            <a:pPr marL="0" indent="0">
              <a:buNone/>
            </a:pPr>
            <a:r>
              <a:rPr lang="en-US" b="1" dirty="0"/>
              <a:t>Binary multinominal naive bayes</a:t>
            </a:r>
            <a:r>
              <a:rPr lang="en-US" dirty="0"/>
              <a:t>, or </a:t>
            </a:r>
            <a:r>
              <a:rPr lang="en-US" b="1" dirty="0"/>
              <a:t>binary NB</a:t>
            </a:r>
          </a:p>
          <a:p>
            <a:pPr lvl="1"/>
            <a:r>
              <a:rPr lang="en-US" dirty="0"/>
              <a:t>Clip our word counts at 1</a:t>
            </a:r>
          </a:p>
          <a:p>
            <a:pPr lvl="1"/>
            <a:r>
              <a:rPr lang="en-US" dirty="0"/>
              <a:t>Note: this is different than Bernoulli naive bayes; see the textbook at the end of the chapter.</a:t>
            </a:r>
          </a:p>
        </p:txBody>
      </p:sp>
    </p:spTree>
    <p:extLst>
      <p:ext uri="{BB962C8B-B14F-4D97-AF65-F5344CB8AC3E}">
        <p14:creationId xmlns:p14="http://schemas.microsoft.com/office/powerpoint/2010/main" val="5772435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/>
              <a:t>Difficulty of extrinsic (in-vivo) evaluation of  N-gram models</a:t>
            </a:r>
          </a:p>
        </p:txBody>
      </p:sp>
      <p:sp>
        <p:nvSpPr>
          <p:cNvPr id="135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 charset="0"/>
              </a:rPr>
              <a:t>Extrinsic evaluation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 charset="0"/>
              </a:rPr>
              <a:t>Time-consuming; can take days or weeks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 charset="0"/>
              </a:rPr>
              <a:t>So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cs typeface="Calibri"/>
              </a:rPr>
              <a:t>Sometimes use </a:t>
            </a:r>
            <a:r>
              <a:rPr lang="en-US" sz="2400" b="1" dirty="0">
                <a:solidFill>
                  <a:srgbClr val="A50021"/>
                </a:solidFill>
                <a:latin typeface="Calibri"/>
                <a:cs typeface="Calibri"/>
              </a:rPr>
              <a:t>intrinsic</a:t>
            </a:r>
            <a:r>
              <a:rPr lang="en-US" sz="2400" dirty="0">
                <a:latin typeface="Calibri"/>
                <a:cs typeface="Calibri"/>
              </a:rPr>
              <a:t> evaluation: </a:t>
            </a:r>
            <a:r>
              <a:rPr lang="en-US" sz="2400" b="1" dirty="0">
                <a:latin typeface="Calibri"/>
                <a:cs typeface="Calibri"/>
              </a:rPr>
              <a:t>perplexity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>
                <a:latin typeface="Calibri"/>
                <a:cs typeface="Calibri"/>
              </a:rPr>
              <a:t>Bad approximation </a:t>
            </a:r>
          </a:p>
          <a:p>
            <a:pPr lvl="2">
              <a:lnSpc>
                <a:spcPct val="90000"/>
              </a:lnSpc>
            </a:pPr>
            <a:r>
              <a:rPr lang="en-US" sz="2400" dirty="0">
                <a:latin typeface="Calibri"/>
                <a:cs typeface="Calibri"/>
              </a:rPr>
              <a:t>unless the test data looks </a:t>
            </a:r>
            <a:r>
              <a:rPr lang="en-US" sz="2400" b="1" dirty="0">
                <a:latin typeface="Calibri"/>
                <a:cs typeface="Calibri"/>
              </a:rPr>
              <a:t>just</a:t>
            </a:r>
            <a:r>
              <a:rPr lang="en-US" sz="2400" dirty="0">
                <a:latin typeface="Calibri"/>
                <a:cs typeface="Calibri"/>
              </a:rPr>
              <a:t> like the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477115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85750"/>
            <a:ext cx="7467600" cy="742950"/>
          </a:xfrm>
        </p:spPr>
        <p:txBody>
          <a:bodyPr/>
          <a:lstStyle/>
          <a:p>
            <a:r>
              <a:rPr lang="en-US" dirty="0"/>
              <a:t>Intuition of Perplexity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200" dirty="0">
                <a:latin typeface="Calibri"/>
                <a:ea typeface="ＭＳ Ｐゴシック" charset="0"/>
                <a:cs typeface="Calibri"/>
              </a:rPr>
              <a:t>The Shannon Game: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alibri"/>
                <a:ea typeface="ＭＳ Ｐゴシック" charset="0"/>
                <a:cs typeface="Calibri"/>
              </a:rPr>
              <a:t>How well can we predict the next word?</a:t>
            </a:r>
          </a:p>
          <a:p>
            <a:pPr lvl="1">
              <a:lnSpc>
                <a:spcPct val="90000"/>
              </a:lnSpc>
            </a:pPr>
            <a:endParaRPr lang="en-US" dirty="0">
              <a:latin typeface="Calibri"/>
              <a:ea typeface="ＭＳ Ｐゴシック" charset="0"/>
              <a:cs typeface="Calibri"/>
            </a:endParaRPr>
          </a:p>
          <a:p>
            <a:pPr lvl="1">
              <a:lnSpc>
                <a:spcPct val="90000"/>
              </a:lnSpc>
            </a:pPr>
            <a:endParaRPr lang="en-US" dirty="0">
              <a:latin typeface="Calibri"/>
              <a:ea typeface="ＭＳ Ｐゴシック" charset="0"/>
              <a:cs typeface="Calibri"/>
            </a:endParaRPr>
          </a:p>
          <a:p>
            <a:pPr lvl="1">
              <a:lnSpc>
                <a:spcPct val="90000"/>
              </a:lnSpc>
            </a:pPr>
            <a:endParaRPr lang="en-US" dirty="0">
              <a:latin typeface="Calibri"/>
              <a:ea typeface="ＭＳ Ｐゴシック" charset="0"/>
              <a:cs typeface="Calibri"/>
            </a:endParaRPr>
          </a:p>
          <a:p>
            <a:pPr lvl="1">
              <a:lnSpc>
                <a:spcPct val="90000"/>
              </a:lnSpc>
            </a:pPr>
            <a:endParaRPr lang="en-US" dirty="0">
              <a:latin typeface="Calibri"/>
              <a:ea typeface="ＭＳ Ｐゴシック" charset="0"/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latin typeface="Calibri"/>
                <a:ea typeface="ＭＳ Ｐゴシック" charset="0"/>
                <a:cs typeface="Calibri"/>
              </a:rPr>
              <a:t>Unigrams are terrible at this game.  (Why?)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Calibri"/>
                <a:ea typeface="ＭＳ Ｐゴシック" charset="0"/>
                <a:cs typeface="Calibri"/>
              </a:rPr>
              <a:t>A better model of a text</a:t>
            </a:r>
          </a:p>
          <a:p>
            <a:pPr lvl="1">
              <a:lnSpc>
                <a:spcPct val="90000"/>
              </a:lnSpc>
            </a:pPr>
            <a:r>
              <a:rPr lang="en-US" dirty="0">
                <a:latin typeface="Calibri"/>
                <a:ea typeface="ＭＳ Ｐゴシック" charset="0"/>
                <a:cs typeface="Calibri"/>
              </a:rPr>
              <a:t> is one which assigns a higher probability to the word that actually occurs</a:t>
            </a:r>
          </a:p>
          <a:p>
            <a:endParaRPr lang="en-US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1346200" y="2190750"/>
            <a:ext cx="4572000" cy="1192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800" dirty="0">
                <a:solidFill>
                  <a:srgbClr val="FF0000"/>
                </a:solidFill>
                <a:latin typeface="Calibri"/>
                <a:cs typeface="Calibri"/>
              </a:rPr>
              <a:t>I always order pizza with cheese and ____</a:t>
            </a:r>
          </a:p>
          <a:p>
            <a:pPr eaLnBrk="1" hangingPunct="1">
              <a:spcBef>
                <a:spcPct val="50000"/>
              </a:spcBef>
            </a:pPr>
            <a:r>
              <a:rPr lang="en-US" sz="1800" dirty="0">
                <a:solidFill>
                  <a:srgbClr val="FF0000"/>
                </a:solidFill>
                <a:latin typeface="Calibri"/>
                <a:cs typeface="Calibri"/>
              </a:rPr>
              <a:t>The 33</a:t>
            </a:r>
            <a:r>
              <a:rPr lang="en-US" sz="1800" baseline="30000" dirty="0">
                <a:solidFill>
                  <a:srgbClr val="FF0000"/>
                </a:solidFill>
                <a:latin typeface="Calibri"/>
                <a:cs typeface="Calibri"/>
              </a:rPr>
              <a:t>rd</a:t>
            </a:r>
            <a:r>
              <a:rPr lang="en-US" sz="1800" dirty="0">
                <a:solidFill>
                  <a:srgbClr val="FF0000"/>
                </a:solidFill>
                <a:latin typeface="Calibri"/>
                <a:cs typeface="Calibri"/>
              </a:rPr>
              <a:t> President of the US was ____</a:t>
            </a:r>
          </a:p>
          <a:p>
            <a:pPr eaLnBrk="1" hangingPunct="1">
              <a:spcBef>
                <a:spcPct val="50000"/>
              </a:spcBef>
            </a:pPr>
            <a:r>
              <a:rPr lang="en-US" sz="1800" dirty="0">
                <a:solidFill>
                  <a:srgbClr val="FF0000"/>
                </a:solidFill>
                <a:latin typeface="Calibri"/>
                <a:cs typeface="Calibri"/>
              </a:rPr>
              <a:t>I saw a ____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6096000" y="1276350"/>
            <a:ext cx="1828800" cy="2554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600" dirty="0"/>
              <a:t>mushrooms 0.1</a:t>
            </a:r>
          </a:p>
          <a:p>
            <a:pPr eaLnBrk="1" hangingPunct="1">
              <a:spcBef>
                <a:spcPct val="50000"/>
              </a:spcBef>
            </a:pPr>
            <a:r>
              <a:rPr lang="en-US" sz="1600" dirty="0"/>
              <a:t>pepperoni 0.1</a:t>
            </a:r>
          </a:p>
          <a:p>
            <a:pPr eaLnBrk="1" hangingPunct="1">
              <a:spcBef>
                <a:spcPct val="50000"/>
              </a:spcBef>
            </a:pPr>
            <a:r>
              <a:rPr lang="en-US" sz="1600" dirty="0"/>
              <a:t>anchovies 0.01</a:t>
            </a:r>
          </a:p>
          <a:p>
            <a:pPr eaLnBrk="1" hangingPunct="1">
              <a:spcBef>
                <a:spcPct val="50000"/>
              </a:spcBef>
            </a:pPr>
            <a:r>
              <a:rPr lang="en-US" sz="1600" dirty="0"/>
              <a:t>….</a:t>
            </a:r>
          </a:p>
          <a:p>
            <a:pPr eaLnBrk="1" hangingPunct="1">
              <a:spcBef>
                <a:spcPct val="50000"/>
              </a:spcBef>
            </a:pPr>
            <a:r>
              <a:rPr lang="en-US" sz="1600" dirty="0"/>
              <a:t>fried rice 0.0001</a:t>
            </a:r>
          </a:p>
          <a:p>
            <a:pPr eaLnBrk="1" hangingPunct="1">
              <a:spcBef>
                <a:spcPct val="50000"/>
              </a:spcBef>
            </a:pPr>
            <a:r>
              <a:rPr lang="en-US" sz="1600" dirty="0"/>
              <a:t>….</a:t>
            </a:r>
          </a:p>
          <a:p>
            <a:pPr eaLnBrk="1" hangingPunct="1">
              <a:spcBef>
                <a:spcPct val="50000"/>
              </a:spcBef>
            </a:pPr>
            <a:r>
              <a:rPr lang="en-US" sz="1600" dirty="0"/>
              <a:t>and 1e-100</a:t>
            </a:r>
          </a:p>
        </p:txBody>
      </p:sp>
      <p:sp>
        <p:nvSpPr>
          <p:cNvPr id="8" name="AutoShape 7"/>
          <p:cNvSpPr>
            <a:spLocks/>
          </p:cNvSpPr>
          <p:nvPr/>
        </p:nvSpPr>
        <p:spPr bwMode="auto">
          <a:xfrm>
            <a:off x="5791200" y="1352550"/>
            <a:ext cx="304800" cy="2362200"/>
          </a:xfrm>
          <a:prstGeom prst="leftBrace">
            <a:avLst>
              <a:gd name="adj1" fmla="val 75000"/>
              <a:gd name="adj2" fmla="val 39352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014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/>
          <p:cNvSpPr>
            <a:spLocks noGrp="1" noChangeArrowheads="1"/>
          </p:cNvSpPr>
          <p:nvPr>
            <p:ph type="title"/>
          </p:nvPr>
        </p:nvSpPr>
        <p:spPr>
          <a:xfrm>
            <a:off x="1447800" y="133350"/>
            <a:ext cx="7467600" cy="742950"/>
          </a:xfrm>
        </p:spPr>
        <p:txBody>
          <a:bodyPr/>
          <a:lstStyle/>
          <a:p>
            <a:pPr eaLnBrk="1" hangingPunct="1"/>
            <a:r>
              <a:rPr lang="en-US" dirty="0"/>
              <a:t>Perplexity</a:t>
            </a:r>
          </a:p>
        </p:txBody>
      </p:sp>
      <p:sp>
        <p:nvSpPr>
          <p:cNvPr id="137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2000256"/>
            <a:ext cx="4267200" cy="313925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sz="2000" dirty="0">
                <a:latin typeface="Calibri" charset="0"/>
              </a:rPr>
              <a:t>Perplexity is the inverse probability of the test set, normalized by the number of words:</a:t>
            </a:r>
          </a:p>
          <a:p>
            <a:pPr eaLnBrk="1" hangingPunct="1"/>
            <a:endParaRPr lang="en-US" sz="2000" dirty="0">
              <a:latin typeface="Calibri" charset="0"/>
            </a:endParaRPr>
          </a:p>
          <a:p>
            <a:pPr marL="0" indent="0" eaLnBrk="1" hangingPunct="1">
              <a:buNone/>
            </a:pPr>
            <a:r>
              <a:rPr lang="en-US" sz="2000" dirty="0">
                <a:latin typeface="Calibri" charset="0"/>
              </a:rPr>
              <a:t>                                               Chain rule:</a:t>
            </a:r>
          </a:p>
          <a:p>
            <a:pPr marL="0" indent="0">
              <a:buNone/>
            </a:pPr>
            <a:endParaRPr lang="en-US" sz="2000" dirty="0">
              <a:latin typeface="Calibri" charset="0"/>
            </a:endParaRPr>
          </a:p>
          <a:p>
            <a:pPr marL="0" indent="0" eaLnBrk="1" hangingPunct="1">
              <a:buNone/>
            </a:pPr>
            <a:r>
              <a:rPr lang="en-US" sz="2000" dirty="0">
                <a:latin typeface="Calibri" charset="0"/>
              </a:rPr>
              <a:t>                                              For bigrams:</a:t>
            </a:r>
          </a:p>
        </p:txBody>
      </p:sp>
      <p:pic>
        <p:nvPicPr>
          <p:cNvPr id="137221" name="Picture 5" descr="pp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692140" y="3181350"/>
            <a:ext cx="2537460" cy="71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222" name="Picture 6" descr="pp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703186" y="4095750"/>
            <a:ext cx="2249424" cy="7254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304800" y="4769220"/>
            <a:ext cx="6970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libri"/>
                <a:cs typeface="Calibri"/>
              </a:rPr>
              <a:t>Minimizing perplexity is the same as maximizing probability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1200150"/>
            <a:ext cx="78486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alibri" charset="0"/>
              </a:rPr>
              <a:t>The best language model is one that best predicts an unseen test set</a:t>
            </a:r>
          </a:p>
          <a:p>
            <a:pPr lvl="1"/>
            <a:r>
              <a:rPr lang="en-US" dirty="0">
                <a:latin typeface="Calibri" charset="0"/>
              </a:rPr>
              <a:t>Gives the highest P(sentence)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5361810" y="1581150"/>
          <a:ext cx="2740269" cy="167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Equation" r:id="rId6" imgW="2159000" imgH="1320800" progId="Equation.3">
                  <p:embed/>
                </p:oleObj>
              </mc:Choice>
              <mc:Fallback>
                <p:oleObj name="Equation" r:id="rId6" imgW="2159000" imgH="132080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61810" y="1581150"/>
                        <a:ext cx="2740269" cy="167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795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Perplexity as branching factor</a:t>
            </a:r>
          </a:p>
        </p:txBody>
      </p:sp>
      <p:sp>
        <p:nvSpPr>
          <p:cNvPr id="1413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Let’s suppose a sentence consisting of random digits</a:t>
            </a:r>
          </a:p>
          <a:p>
            <a:pPr eaLnBrk="1" hangingPunct="1"/>
            <a:r>
              <a:rPr lang="en-US" dirty="0">
                <a:latin typeface="Calibri" charset="0"/>
              </a:rPr>
              <a:t>What is the perplexity of this sentence according to a model that assign P=1/10 to each digit?</a:t>
            </a:r>
          </a:p>
        </p:txBody>
      </p:sp>
      <p:pic>
        <p:nvPicPr>
          <p:cNvPr id="141316" name="Picture 4" descr="per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55276" y="2952750"/>
            <a:ext cx="2894844" cy="2076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9186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Lower perplexity = better model</a:t>
            </a:r>
          </a:p>
        </p:txBody>
      </p:sp>
      <p:sp>
        <p:nvSpPr>
          <p:cNvPr id="143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3" eaLnBrk="1" hangingPunct="1">
              <a:buFont typeface="Wingdings" charset="2"/>
              <a:buNone/>
            </a:pPr>
            <a:endParaRPr lang="en-US" dirty="0">
              <a:latin typeface="Calibri" charset="0"/>
            </a:endParaRPr>
          </a:p>
          <a:p>
            <a:pPr eaLnBrk="1" hangingPunct="1"/>
            <a:r>
              <a:rPr lang="en-US" sz="2800" dirty="0">
                <a:latin typeface="Calibri" charset="0"/>
              </a:rPr>
              <a:t>Training 38 million words, test 1.5 million words, WSJ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685800" y="2647950"/>
          <a:ext cx="7391400" cy="2057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7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90600">
                <a:tc>
                  <a:txBody>
                    <a:bodyPr/>
                    <a:lstStyle/>
                    <a:p>
                      <a:r>
                        <a:rPr lang="en-US" sz="3200" dirty="0"/>
                        <a:t>N-gram 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Unigram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Bigram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Trigram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r>
                        <a:rPr lang="en-US" sz="2400" dirty="0"/>
                        <a:t>Perplexity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962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11007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1200150"/>
            <a:ext cx="3810000" cy="1143000"/>
          </a:xfrm>
        </p:spPr>
        <p:txBody>
          <a:bodyPr>
            <a:normAutofit fontScale="90000"/>
          </a:bodyPr>
          <a:lstStyle/>
          <a:p>
            <a:pPr eaLnBrk="1" hangingPunct="1"/>
            <a:br>
              <a:rPr sz="4400" dirty="0"/>
            </a:br>
            <a:r>
              <a:rPr lang="en-US" sz="4400" dirty="0"/>
              <a:t>Language Modeling</a:t>
            </a:r>
            <a:endParaRPr sz="4400" dirty="0"/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343400" y="2286000"/>
            <a:ext cx="4267200" cy="1714500"/>
          </a:xfrm>
        </p:spPr>
        <p:txBody>
          <a:bodyPr/>
          <a:lstStyle/>
          <a:p>
            <a:pPr eaLnBrk="1" hangingPunct="1"/>
            <a:endParaRPr lang="en-US" dirty="0">
              <a:solidFill>
                <a:srgbClr val="A50021"/>
              </a:solidFill>
              <a:latin typeface="Calibri" charset="0"/>
            </a:endParaRPr>
          </a:p>
          <a:p>
            <a:pPr eaLnBrk="1" hangingPunct="1">
              <a:spcAft>
                <a:spcPts val="600"/>
              </a:spcAft>
            </a:pPr>
            <a:r>
              <a:rPr lang="en-US" sz="3200" dirty="0">
                <a:solidFill>
                  <a:srgbClr val="A50021"/>
                </a:solidFill>
                <a:latin typeface="Calibri" charset="0"/>
              </a:rPr>
              <a:t>Interpolation, </a:t>
            </a:r>
            <a:r>
              <a:rPr lang="en-US" sz="3200" dirty="0" err="1">
                <a:solidFill>
                  <a:srgbClr val="A50021"/>
                </a:solidFill>
                <a:latin typeface="Calibri" charset="0"/>
              </a:rPr>
              <a:t>Backoff</a:t>
            </a:r>
            <a:r>
              <a:rPr lang="en-US" sz="3200" dirty="0">
                <a:solidFill>
                  <a:srgbClr val="A50021"/>
                </a:solidFill>
                <a:latin typeface="Calibri" charset="0"/>
              </a:rPr>
              <a:t>, and Web-Scale LMs</a:t>
            </a:r>
            <a:endParaRPr lang="en-US" sz="3200" dirty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5597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Backoff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and Interpolation</a:t>
            </a: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352550"/>
            <a:ext cx="8534400" cy="36576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charset="0"/>
              </a:rPr>
              <a:t>Sometimes it helps to use </a:t>
            </a:r>
            <a:r>
              <a:rPr lang="en-US" b="1" dirty="0">
                <a:ea typeface="ＭＳ Ｐゴシック" charset="0"/>
              </a:rPr>
              <a:t>less</a:t>
            </a:r>
            <a:r>
              <a:rPr lang="en-US" dirty="0">
                <a:ea typeface="ＭＳ Ｐゴシック" charset="0"/>
              </a:rPr>
              <a:t> context</a:t>
            </a:r>
            <a:endParaRPr lang="en-US" altLang="ja-JP" dirty="0">
              <a:ea typeface="ＭＳ Ｐゴシック" charset="0"/>
            </a:endParaRPr>
          </a:p>
          <a:p>
            <a:pPr lvl="1" eaLnBrk="1" hangingPunct="1"/>
            <a:r>
              <a:rPr lang="en-US" dirty="0">
                <a:ea typeface="ＭＳ Ｐゴシック" charset="0"/>
              </a:rPr>
              <a:t>Condition on less context for contexts you haven’</a:t>
            </a:r>
            <a:r>
              <a:rPr lang="en-US" altLang="ja-JP" dirty="0">
                <a:ea typeface="ＭＳ Ｐゴシック" charset="0"/>
              </a:rPr>
              <a:t>t learned much about </a:t>
            </a:r>
            <a:endParaRPr lang="en-US" b="1" dirty="0">
              <a:ea typeface="ＭＳ Ｐゴシック" charset="0"/>
            </a:endParaRPr>
          </a:p>
          <a:p>
            <a:pPr eaLnBrk="1" hangingPunct="1"/>
            <a:r>
              <a:rPr lang="en-US" b="1" dirty="0" err="1">
                <a:ea typeface="ＭＳ Ｐゴシック" charset="0"/>
              </a:rPr>
              <a:t>Backoff</a:t>
            </a:r>
            <a:r>
              <a:rPr lang="en-US" b="1" dirty="0">
                <a:ea typeface="ＭＳ Ｐゴシック" charset="0"/>
              </a:rPr>
              <a:t>: </a:t>
            </a:r>
          </a:p>
          <a:p>
            <a:pPr lvl="1"/>
            <a:r>
              <a:rPr lang="en-US" dirty="0">
                <a:ea typeface="ＭＳ Ｐゴシック" charset="0"/>
              </a:rPr>
              <a:t>use trigram if you have good evidence,</a:t>
            </a:r>
          </a:p>
          <a:p>
            <a:pPr lvl="1"/>
            <a:r>
              <a:rPr lang="en-US" dirty="0">
                <a:ea typeface="ＭＳ Ｐゴシック" charset="0"/>
              </a:rPr>
              <a:t>otherwise bigram, otherwise unigram</a:t>
            </a:r>
          </a:p>
          <a:p>
            <a:pPr eaLnBrk="1" hangingPunct="1"/>
            <a:r>
              <a:rPr lang="en-US" b="1" dirty="0">
                <a:ea typeface="ＭＳ Ｐゴシック" charset="0"/>
              </a:rPr>
              <a:t>Interpolation: </a:t>
            </a:r>
          </a:p>
          <a:p>
            <a:pPr lvl="1"/>
            <a:r>
              <a:rPr lang="en-US" dirty="0">
                <a:ea typeface="ＭＳ Ｐゴシック" charset="0"/>
              </a:rPr>
              <a:t>mix unigram, bigram, trigram</a:t>
            </a:r>
          </a:p>
          <a:p>
            <a:pPr lvl="1"/>
            <a:endParaRPr lang="en-US" dirty="0">
              <a:ea typeface="ＭＳ Ｐゴシック" charset="0"/>
            </a:endParaRPr>
          </a:p>
          <a:p>
            <a:r>
              <a:rPr lang="en-US" dirty="0">
                <a:ea typeface="ＭＳ Ｐゴシック" charset="0"/>
              </a:rPr>
              <a:t>Interpolation works better</a:t>
            </a:r>
          </a:p>
        </p:txBody>
      </p:sp>
    </p:spTree>
    <p:extLst>
      <p:ext uri="{BB962C8B-B14F-4D97-AF65-F5344CB8AC3E}">
        <p14:creationId xmlns:p14="http://schemas.microsoft.com/office/powerpoint/2010/main" val="4198659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Linear Interpolation</a:t>
            </a:r>
          </a:p>
        </p:txBody>
      </p:sp>
      <p:sp>
        <p:nvSpPr>
          <p:cNvPr id="168963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352550"/>
            <a:ext cx="8534400" cy="3333750"/>
          </a:xfrm>
        </p:spPr>
        <p:txBody>
          <a:bodyPr/>
          <a:lstStyle/>
          <a:p>
            <a:pPr eaLnBrk="1" hangingPunct="1"/>
            <a:r>
              <a:rPr lang="en-US" sz="2800" dirty="0">
                <a:latin typeface="Calibri" charset="0"/>
              </a:rPr>
              <a:t>Simple interpolation</a:t>
            </a:r>
          </a:p>
          <a:p>
            <a:pPr eaLnBrk="1" hangingPunct="1"/>
            <a:endParaRPr lang="en-US" sz="2800" dirty="0">
              <a:latin typeface="Calibri" charset="0"/>
            </a:endParaRPr>
          </a:p>
          <a:p>
            <a:pPr marL="0" indent="0" eaLnBrk="1" hangingPunct="1">
              <a:buNone/>
            </a:pPr>
            <a:endParaRPr lang="en-US" sz="2800" dirty="0">
              <a:latin typeface="Calibri" charset="0"/>
            </a:endParaRPr>
          </a:p>
          <a:p>
            <a:pPr eaLnBrk="1" hangingPunct="1"/>
            <a:r>
              <a:rPr lang="en-US" sz="2800" dirty="0">
                <a:latin typeface="Calibri" charset="0"/>
              </a:rPr>
              <a:t>Lambdas conditional on context: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62200" y="1949271"/>
            <a:ext cx="3657600" cy="991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5" descr="interp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590800" y="3486150"/>
            <a:ext cx="4992027" cy="1424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10400" y="2076244"/>
            <a:ext cx="1331728" cy="8120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46680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How to set the lambdas?</a:t>
            </a:r>
          </a:p>
        </p:txBody>
      </p:sp>
      <p:sp>
        <p:nvSpPr>
          <p:cNvPr id="171011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276350"/>
            <a:ext cx="8763000" cy="37338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</a:rPr>
              <a:t>Use a </a:t>
            </a:r>
            <a:r>
              <a:rPr lang="en-US" b="1" dirty="0">
                <a:latin typeface="Calibri" charset="0"/>
              </a:rPr>
              <a:t>held-out</a:t>
            </a:r>
            <a:r>
              <a:rPr lang="en-US" dirty="0">
                <a:latin typeface="Calibri" charset="0"/>
              </a:rPr>
              <a:t> corpus</a:t>
            </a:r>
          </a:p>
          <a:p>
            <a:pPr eaLnBrk="1" hangingPunct="1"/>
            <a:endParaRPr lang="en-US" dirty="0">
              <a:latin typeface="Calibri" charset="0"/>
            </a:endParaRPr>
          </a:p>
          <a:p>
            <a:pPr eaLnBrk="1" hangingPunct="1"/>
            <a:endParaRPr lang="en-US" dirty="0">
              <a:latin typeface="Calibri" charset="0"/>
            </a:endParaRPr>
          </a:p>
          <a:p>
            <a:pPr eaLnBrk="1" hangingPunct="1"/>
            <a:r>
              <a:rPr lang="en-US" dirty="0">
                <a:latin typeface="Calibri" charset="0"/>
              </a:rPr>
              <a:t>Choose </a:t>
            </a:r>
            <a:r>
              <a:rPr lang="en-US" dirty="0" err="1">
                <a:latin typeface="Calibri" charset="0"/>
              </a:rPr>
              <a:t>λs</a:t>
            </a:r>
            <a:r>
              <a:rPr lang="en-US" dirty="0">
                <a:latin typeface="Calibri" charset="0"/>
              </a:rPr>
              <a:t> to maximize the probability of held-out data:</a:t>
            </a:r>
          </a:p>
          <a:p>
            <a:pPr lvl="1" eaLnBrk="1" hangingPunct="1"/>
            <a:r>
              <a:rPr lang="en-US" sz="2400" dirty="0">
                <a:latin typeface="Calibri" charset="0"/>
              </a:rPr>
              <a:t>Fix the N-gram probabilities (on the training data)</a:t>
            </a:r>
          </a:p>
          <a:p>
            <a:pPr lvl="1"/>
            <a:r>
              <a:rPr lang="en-US" sz="2400" dirty="0">
                <a:latin typeface="Calibri" charset="0"/>
              </a:rPr>
              <a:t>Then search for </a:t>
            </a:r>
            <a:r>
              <a:rPr lang="en-US" sz="2400" dirty="0" err="1">
                <a:latin typeface="Calibri" charset="0"/>
              </a:rPr>
              <a:t>λs</a:t>
            </a:r>
            <a:r>
              <a:rPr lang="en-US" sz="2400" dirty="0">
                <a:latin typeface="Calibri" charset="0"/>
              </a:rPr>
              <a:t> that give largest probability to held-out set:</a:t>
            </a:r>
          </a:p>
          <a:p>
            <a:pPr lvl="1" eaLnBrk="1" hangingPunct="1"/>
            <a:endParaRPr lang="en-US" sz="2400" dirty="0">
              <a:latin typeface="Calibri" charset="0"/>
            </a:endParaRPr>
          </a:p>
        </p:txBody>
      </p:sp>
      <p:sp>
        <p:nvSpPr>
          <p:cNvPr id="4" name="Round Single Corner Rectangle 3"/>
          <p:cNvSpPr/>
          <p:nvPr/>
        </p:nvSpPr>
        <p:spPr>
          <a:xfrm>
            <a:off x="533400" y="1733550"/>
            <a:ext cx="3505200" cy="762000"/>
          </a:xfrm>
          <a:prstGeom prst="round1Rect">
            <a:avLst>
              <a:gd name="adj" fmla="val 0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Training Data</a:t>
            </a:r>
          </a:p>
        </p:txBody>
      </p:sp>
      <p:sp>
        <p:nvSpPr>
          <p:cNvPr id="5" name="Round Single Corner Rectangle 4"/>
          <p:cNvSpPr/>
          <p:nvPr/>
        </p:nvSpPr>
        <p:spPr>
          <a:xfrm>
            <a:off x="4267200" y="1733550"/>
            <a:ext cx="1325217" cy="762000"/>
          </a:xfrm>
          <a:prstGeom prst="round1Rect">
            <a:avLst>
              <a:gd name="adj" fmla="val 0"/>
            </a:avLst>
          </a:prstGeom>
          <a:solidFill>
            <a:schemeClr val="bg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Held-Out</a:t>
            </a:r>
          </a:p>
        </p:txBody>
      </p:sp>
      <p:sp>
        <p:nvSpPr>
          <p:cNvPr id="6" name="Round Single Corner Rectangle 5"/>
          <p:cNvSpPr/>
          <p:nvPr/>
        </p:nvSpPr>
        <p:spPr>
          <a:xfrm>
            <a:off x="5791200" y="1733550"/>
            <a:ext cx="1482436" cy="762000"/>
          </a:xfrm>
          <a:prstGeom prst="round1Rect">
            <a:avLst>
              <a:gd name="adj" fmla="val 0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Test </a:t>
            </a:r>
          </a:p>
          <a:p>
            <a:pPr algn="ctr"/>
            <a:r>
              <a:rPr lang="en-US" sz="2400" dirty="0"/>
              <a:t>Data</a:t>
            </a:r>
          </a:p>
        </p:txBody>
      </p:sp>
      <p:graphicFrame>
        <p:nvGraphicFramePr>
          <p:cNvPr id="7" name="Object 2"/>
          <p:cNvGraphicFramePr>
            <a:graphicFrameLocks noChangeAspect="1"/>
          </p:cNvGraphicFramePr>
          <p:nvPr>
            <p:extLst/>
          </p:nvPr>
        </p:nvGraphicFramePr>
        <p:xfrm>
          <a:off x="1219200" y="4171950"/>
          <a:ext cx="6723063" cy="779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Equation" r:id="rId3" imgW="3149600" imgH="368300" progId="Equation.3">
                  <p:embed/>
                </p:oleObj>
              </mc:Choice>
              <mc:Fallback>
                <p:oleObj name="Equation" r:id="rId3" imgW="3149600" imgH="368300" progId="Equation.3">
                  <p:embed/>
                  <p:pic>
                    <p:nvPicPr>
                      <p:cNvPr id="7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4171950"/>
                        <a:ext cx="6723063" cy="779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23628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/>
              <a:t>Unknown words: Open versus closed vocabulary tasks</a:t>
            </a:r>
          </a:p>
        </p:txBody>
      </p:sp>
      <p:sp>
        <p:nvSpPr>
          <p:cNvPr id="145411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200150"/>
            <a:ext cx="8534400" cy="3333750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Calibri" charset="0"/>
              </a:rPr>
              <a:t>If we know all the words in advanced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>
                <a:latin typeface="Calibri" charset="0"/>
              </a:rPr>
              <a:t>Vocabulary V is fixed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>
                <a:latin typeface="Calibri" charset="0"/>
              </a:rPr>
              <a:t>Closed vocabulary task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Calibri" charset="0"/>
              </a:rPr>
              <a:t>Often we don’t know this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b="1" dirty="0">
                <a:latin typeface="Calibri" charset="0"/>
              </a:rPr>
              <a:t>Out Of Vocabulary</a:t>
            </a:r>
            <a:r>
              <a:rPr lang="en-US" sz="1800" dirty="0">
                <a:latin typeface="Calibri" charset="0"/>
              </a:rPr>
              <a:t> = OOV words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>
                <a:latin typeface="Calibri" charset="0"/>
              </a:rPr>
              <a:t>Open vocabulary task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Calibri" charset="0"/>
              </a:rPr>
              <a:t>Instead: create an unknown word token &lt;UNK&gt;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>
                <a:latin typeface="Calibri" charset="0"/>
              </a:rPr>
              <a:t>Training of &lt;UNK&gt; probabilities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600" dirty="0">
                <a:latin typeface="Calibri" charset="0"/>
              </a:rPr>
              <a:t>Create a fixed lexicon L of size V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600" dirty="0">
                <a:latin typeface="Calibri" charset="0"/>
              </a:rPr>
              <a:t>At text normalization phase, any training word not in L changed to  &lt;UNK&gt;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600" dirty="0">
                <a:latin typeface="Calibri" charset="0"/>
              </a:rPr>
              <a:t>Now we train its probabilities like a normal word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>
                <a:latin typeface="Calibri" charset="0"/>
              </a:rPr>
              <a:t>At decoding time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600" dirty="0">
                <a:latin typeface="Calibri" charset="0"/>
              </a:rPr>
              <a:t>If text input: Use UNK probabilities for any word not in training</a:t>
            </a:r>
          </a:p>
        </p:txBody>
      </p:sp>
    </p:spTree>
    <p:extLst>
      <p:ext uri="{BB962C8B-B14F-4D97-AF65-F5344CB8AC3E}">
        <p14:creationId xmlns:p14="http://schemas.microsoft.com/office/powerpoint/2010/main" val="3041361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>
            <a:normAutofit/>
          </a:bodyPr>
          <a:lstStyle/>
          <a:p>
            <a:r>
              <a:rPr lang="en-US" dirty="0"/>
              <a:t>Binary 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sz="quarter" idx="1"/>
          </p:nvPr>
        </p:nvSpPr>
        <p:spPr>
          <a:xfrm>
            <a:off x="152400" y="18277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dirty="0">
                <a:latin typeface="Calibri"/>
                <a:cs typeface="Calibri"/>
              </a:rPr>
              <a:t>Calculate </a:t>
            </a:r>
            <a:r>
              <a:rPr lang="en-US" sz="2200" i="1" dirty="0">
                <a:latin typeface="Calibri"/>
                <a:cs typeface="Calibri"/>
              </a:rPr>
              <a:t>P</a:t>
            </a:r>
            <a:r>
              <a:rPr lang="en-US" sz="2200" dirty="0">
                <a:latin typeface="Calibri"/>
                <a:cs typeface="Calibri"/>
              </a:rPr>
              <a:t>(</a:t>
            </a:r>
            <a:r>
              <a:rPr lang="en-US" sz="2200" i="1" dirty="0" err="1">
                <a:latin typeface="Calibri"/>
                <a:cs typeface="Calibri"/>
              </a:rPr>
              <a:t>c</a:t>
            </a:r>
            <a:r>
              <a:rPr lang="en-US" sz="2200" i="1" baseline="-25000" dirty="0" err="1">
                <a:latin typeface="Calibri"/>
                <a:cs typeface="Calibri"/>
              </a:rPr>
              <a:t>j</a:t>
            </a:r>
            <a:r>
              <a:rPr lang="en-US" sz="2200" dirty="0">
                <a:latin typeface="Calibri"/>
                <a:cs typeface="Calibri"/>
              </a:rPr>
              <a:t>)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cs typeface="Calibri"/>
              </a:rPr>
              <a:t>For each </a:t>
            </a:r>
            <a:r>
              <a:rPr lang="en-US" sz="2000" i="1" dirty="0" err="1">
                <a:latin typeface="Calibri"/>
                <a:cs typeface="Calibri"/>
              </a:rPr>
              <a:t>c</a:t>
            </a:r>
            <a:r>
              <a:rPr lang="en-US" sz="2000" i="1" baseline="-25000" dirty="0" err="1">
                <a:latin typeface="Calibri"/>
                <a:cs typeface="Calibri"/>
              </a:rPr>
              <a:t>j</a:t>
            </a:r>
            <a:r>
              <a:rPr lang="en-US" sz="2000" i="1" baseline="-25000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in </a:t>
            </a:r>
            <a:r>
              <a:rPr lang="en-US" sz="2000" i="1" dirty="0">
                <a:latin typeface="Calibri"/>
                <a:cs typeface="Calibri"/>
              </a:rPr>
              <a:t>C</a:t>
            </a:r>
            <a:r>
              <a:rPr lang="en-US" sz="2000" dirty="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 dirty="0">
                <a:latin typeface="Calibri"/>
                <a:cs typeface="Calibri"/>
              </a:rPr>
              <a:t> </a:t>
            </a:r>
            <a:r>
              <a:rPr lang="en-US" i="1" dirty="0" err="1">
                <a:latin typeface="Calibri"/>
                <a:cs typeface="Calibri"/>
              </a:rPr>
              <a:t>docs</a:t>
            </a:r>
            <a:r>
              <a:rPr lang="en-US" i="1" baseline="-25000" dirty="0" err="1">
                <a:latin typeface="Calibri"/>
                <a:cs typeface="Calibri"/>
              </a:rPr>
              <a:t>j</a:t>
            </a:r>
            <a:r>
              <a:rPr lang="en-US" i="1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  <a:sym typeface="Symbol" charset="2"/>
              </a:rPr>
              <a:t></a:t>
            </a:r>
            <a:r>
              <a:rPr lang="en-US" i="1" dirty="0">
                <a:latin typeface="Calibri"/>
                <a:cs typeface="Calibri"/>
                <a:sym typeface="Symbol" charset="2"/>
              </a:rPr>
              <a:t> </a:t>
            </a:r>
            <a:r>
              <a:rPr lang="en-US" dirty="0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dirty="0" err="1">
                <a:latin typeface="Calibri"/>
                <a:cs typeface="Calibri"/>
              </a:rPr>
              <a:t>c</a:t>
            </a:r>
            <a:r>
              <a:rPr lang="en-US" i="1" baseline="-25000" dirty="0" err="1">
                <a:latin typeface="Calibri"/>
                <a:cs typeface="Calibri"/>
              </a:rPr>
              <a:t>j</a:t>
            </a:r>
            <a:endParaRPr lang="en-US" i="1" baseline="-25000" dirty="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 dirty="0">
              <a:latin typeface="Calibri"/>
              <a:cs typeface="Calibri"/>
            </a:endParaRPr>
          </a:p>
        </p:txBody>
      </p:sp>
      <p:graphicFrame>
        <p:nvGraphicFramePr>
          <p:cNvPr id="52227" name="Object 3"/>
          <p:cNvGraphicFramePr>
            <a:graphicFrameLocks noChangeAspect="1"/>
          </p:cNvGraphicFramePr>
          <p:nvPr/>
        </p:nvGraphicFramePr>
        <p:xfrm>
          <a:off x="1066800" y="29527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Equation" r:id="rId3" imgW="1752600" imgH="406400" progId="Equation.3">
                  <p:embed/>
                </p:oleObj>
              </mc:Choice>
              <mc:Fallback>
                <p:oleObj name="Equation" r:id="rId3" imgW="1752600" imgH="406400" progId="Equation.3">
                  <p:embed/>
                  <p:pic>
                    <p:nvPicPr>
                      <p:cNvPr id="5222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29527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4038600" y="2190750"/>
            <a:ext cx="5791200" cy="1776535"/>
            <a:chOff x="4038600" y="2495550"/>
            <a:chExt cx="5791200" cy="1776535"/>
          </a:xfrm>
        </p:grpSpPr>
        <p:graphicFrame>
          <p:nvGraphicFramePr>
            <p:cNvPr id="52226" name="Object 2"/>
            <p:cNvGraphicFramePr>
              <a:graphicFrameLocks noChangeAspect="1"/>
            </p:cNvGraphicFramePr>
            <p:nvPr/>
          </p:nvGraphicFramePr>
          <p:xfrm>
            <a:off x="5233147" y="3486150"/>
            <a:ext cx="3606053" cy="7859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7" name="Equation" r:id="rId5" imgW="1981200" imgH="431800" progId="Equation.3">
                    <p:embed/>
                  </p:oleObj>
                </mc:Choice>
                <mc:Fallback>
                  <p:oleObj name="Equation" r:id="rId5" imgW="1981200" imgH="431800" progId="Equation.3">
                    <p:embed/>
                    <p:pic>
                      <p:nvPicPr>
                        <p:cNvPr id="52226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33147" y="3486150"/>
                          <a:ext cx="3606053" cy="785935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Rectangle 4"/>
            <p:cNvSpPr txBox="1">
              <a:spLocks noChangeArrowheads="1"/>
            </p:cNvSpPr>
            <p:nvPr/>
          </p:nvSpPr>
          <p:spPr bwMode="auto">
            <a:xfrm>
              <a:off x="4038600" y="2495550"/>
              <a:ext cx="5791200" cy="15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ＭＳ Ｐゴシック" pitchFamily="-65" charset="-128"/>
                  <a:cs typeface="ＭＳ Ｐゴシック" pitchFamily="-65" charset="-128"/>
                </a:defRPr>
              </a:lvl1pPr>
              <a:lvl2pPr marL="685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2pPr>
              <a:lvl3pPr marL="1028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3pPr>
              <a:lvl4pPr marL="1371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4pPr>
              <a:lvl5pPr marL="17145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5pPr>
              <a:lvl6pPr marL="2171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6pPr>
              <a:lvl7pPr marL="26289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7pPr>
              <a:lvl8pPr marL="3086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8pPr>
              <a:lvl9pPr marL="35433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9pPr>
            </a:lstStyle>
            <a:p>
              <a:pPr lvl="1">
                <a:spcBef>
                  <a:spcPts val="0"/>
                </a:spcBef>
              </a:pP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j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  <a:sym typeface="Symbol" charset="2"/>
                </a:rPr>
                <a:t> single doc containing all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docs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 dirty="0">
                <a:latin typeface="Calibri"/>
                <a:ea typeface="ＭＳ Ｐゴシック" charset="-128"/>
                <a:cs typeface="Calibri"/>
              </a:endParaRPr>
            </a:p>
            <a:p>
              <a:pPr lvl="1">
                <a:spcBef>
                  <a:spcPts val="0"/>
                </a:spcBef>
              </a:pP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For</a:t>
              </a:r>
              <a:r>
                <a:rPr lang="en-US" i="1" baseline="-25000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each word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w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Vocabulary</a:t>
              </a:r>
            </a:p>
            <a:p>
              <a:pPr marL="800100" lvl="2" indent="0">
                <a:spcBef>
                  <a:spcPts val="0"/>
                </a:spcBef>
                <a:buNone/>
              </a:pP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  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n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  <a:sym typeface="Symbol" charset="2"/>
                </a:rPr>
                <a:t> # of occurrences of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  <a:sym typeface="Symbol" charset="2"/>
                </a:rPr>
                <a:t>w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 dirty="0">
                <a:latin typeface="Calibri"/>
                <a:ea typeface="ＭＳ Ｐゴシック" charset="-128"/>
                <a:cs typeface="Calibri"/>
              </a:endParaRPr>
            </a:p>
          </p:txBody>
        </p:sp>
      </p:grp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2763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 dirty="0">
                <a:latin typeface="Calibri" charset="0"/>
              </a:rPr>
              <a:t>From training corpus, extract </a:t>
            </a:r>
            <a:r>
              <a:rPr lang="en-US" sz="2200" i="1" dirty="0">
                <a:latin typeface="Times New Roman" charset="0"/>
              </a:rPr>
              <a:t>Vocabulary</a:t>
            </a:r>
            <a:endParaRPr lang="en-US" sz="2200" dirty="0">
              <a:latin typeface="Calibri" charset="0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962400" y="1809750"/>
            <a:ext cx="5791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 dirty="0">
                <a:latin typeface="Calibri"/>
                <a:cs typeface="Calibri"/>
              </a:rPr>
              <a:t>Calculate </a:t>
            </a:r>
            <a:r>
              <a:rPr lang="en-US" sz="2200" i="1" dirty="0">
                <a:latin typeface="Calibri"/>
                <a:cs typeface="Calibri"/>
              </a:rPr>
              <a:t>P</a:t>
            </a:r>
            <a:r>
              <a:rPr lang="en-US" sz="2200" dirty="0">
                <a:latin typeface="Calibri"/>
                <a:cs typeface="Calibri"/>
              </a:rPr>
              <a:t>(</a:t>
            </a:r>
            <a:r>
              <a:rPr lang="en-US" sz="2200" i="1" dirty="0" err="1">
                <a:latin typeface="Calibri"/>
                <a:cs typeface="Calibri"/>
              </a:rPr>
              <a:t>w</a:t>
            </a:r>
            <a:r>
              <a:rPr lang="en-US" sz="2200" i="1" baseline="-25000" dirty="0" err="1">
                <a:latin typeface="Calibri"/>
                <a:cs typeface="Calibri"/>
              </a:rPr>
              <a:t>k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|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i="1" dirty="0" err="1">
                <a:latin typeface="Calibri"/>
                <a:cs typeface="Calibri"/>
              </a:rPr>
              <a:t>c</a:t>
            </a:r>
            <a:r>
              <a:rPr lang="en-US" sz="2200" i="1" baseline="-25000" dirty="0" err="1">
                <a:latin typeface="Calibri"/>
                <a:cs typeface="Calibri"/>
              </a:rPr>
              <a:t>j</a:t>
            </a:r>
            <a:r>
              <a:rPr lang="en-US" sz="2200" dirty="0">
                <a:latin typeface="Calibri"/>
                <a:cs typeface="Calibri"/>
              </a:rPr>
              <a:t>)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terms</a:t>
            </a: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 bwMode="auto">
          <a:xfrm>
            <a:off x="4038600" y="2190750"/>
            <a:ext cx="57912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lvl="1">
              <a:spcBef>
                <a:spcPts val="0"/>
              </a:spcBef>
            </a:pPr>
            <a:r>
              <a:rPr lang="en-US" sz="1800" dirty="0">
                <a:latin typeface="Calibri"/>
                <a:cs typeface="Calibri"/>
              </a:rPr>
              <a:t>Remove duplicates in each doc:</a:t>
            </a:r>
          </a:p>
          <a:p>
            <a:pPr lvl="2">
              <a:spcBef>
                <a:spcPts val="0"/>
              </a:spcBef>
            </a:pPr>
            <a:r>
              <a:rPr lang="en-US" sz="1800" dirty="0">
                <a:latin typeface="Calibri"/>
                <a:cs typeface="Calibri"/>
              </a:rPr>
              <a:t>For each word type w in </a:t>
            </a:r>
            <a:r>
              <a:rPr lang="en-US" sz="1800" dirty="0" err="1">
                <a:latin typeface="Calibri"/>
                <a:cs typeface="Calibri"/>
              </a:rPr>
              <a:t>doc</a:t>
            </a:r>
            <a:r>
              <a:rPr lang="en-US" sz="1800" baseline="-25000" dirty="0" err="1">
                <a:latin typeface="Calibri"/>
                <a:cs typeface="Calibri"/>
              </a:rPr>
              <a:t>j</a:t>
            </a:r>
            <a:r>
              <a:rPr lang="en-US" sz="1800" dirty="0">
                <a:latin typeface="Calibri"/>
                <a:cs typeface="Calibri"/>
              </a:rPr>
              <a:t>  </a:t>
            </a:r>
          </a:p>
          <a:p>
            <a:pPr lvl="3">
              <a:spcBef>
                <a:spcPts val="0"/>
              </a:spcBef>
            </a:pPr>
            <a:r>
              <a:rPr lang="en-US" sz="1800" dirty="0">
                <a:latin typeface="Calibri"/>
                <a:cs typeface="Calibri"/>
              </a:rPr>
              <a:t>Retain only a single instance of w</a:t>
            </a:r>
          </a:p>
        </p:txBody>
      </p:sp>
    </p:spTree>
    <p:extLst>
      <p:ext uri="{BB962C8B-B14F-4D97-AF65-F5344CB8AC3E}">
        <p14:creationId xmlns:p14="http://schemas.microsoft.com/office/powerpoint/2010/main" val="34803316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4544E-7 3.56393E-6 L -1.14544E-7 0.1831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1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Huge web-scale n-grams</a:t>
            </a:r>
            <a:endParaRPr lang="en-US" dirty="0"/>
          </a:p>
        </p:txBody>
      </p:sp>
      <p:sp>
        <p:nvSpPr>
          <p:cNvPr id="88066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276350"/>
            <a:ext cx="8534400" cy="333375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How to deal with, e.g., Google N-gram corpus</a:t>
            </a:r>
          </a:p>
          <a:p>
            <a:pPr>
              <a:lnSpc>
                <a:spcPct val="90000"/>
              </a:lnSpc>
            </a:pPr>
            <a:r>
              <a:rPr lang="en-US" dirty="0"/>
              <a:t>Pruning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Only store N-grams with count &gt; threshold.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Remove singletons of higher-order n-grams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Entropy-based pruning</a:t>
            </a:r>
          </a:p>
          <a:p>
            <a:pPr>
              <a:lnSpc>
                <a:spcPct val="90000"/>
              </a:lnSpc>
            </a:pPr>
            <a:r>
              <a:rPr lang="en-US" dirty="0"/>
              <a:t>Efficiency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Efficient data structures like tries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Bloom filters: approximate language models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Store words as indexes, not strings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Use Huffman coding to fit large numbers of words into two bytes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Quantize probabilities (4-8 bits instead of 8-byte float)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9330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06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8168640" cy="864758"/>
          </a:xfrm>
        </p:spPr>
        <p:txBody>
          <a:bodyPr>
            <a:normAutofit fontScale="90000"/>
          </a:bodyPr>
          <a:lstStyle/>
          <a:p>
            <a:r>
              <a:rPr lang="en-US" dirty="0"/>
              <a:t>Binary Multinomial 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</a:t>
            </a:r>
            <a:br>
              <a:rPr lang="en-US" dirty="0"/>
            </a:br>
            <a:r>
              <a:rPr lang="en-US" dirty="0"/>
              <a:t> on a test document </a:t>
            </a:r>
            <a:r>
              <a:rPr lang="en-US" i="1" dirty="0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remove all duplicate words from </a:t>
            </a:r>
            <a:r>
              <a:rPr lang="en-US" i="1" dirty="0"/>
              <a:t>d</a:t>
            </a:r>
          </a:p>
          <a:p>
            <a:r>
              <a:rPr lang="en-US" dirty="0"/>
              <a:t>Then compute NB using the same equation: </a:t>
            </a: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1676400" y="2636380"/>
          <a:ext cx="5715000" cy="1030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Equation" r:id="rId3" imgW="2171700" imgH="393700" progId="Equation.3">
                  <p:embed/>
                </p:oleObj>
              </mc:Choice>
              <mc:Fallback>
                <p:oleObj name="Equation" r:id="rId3" imgW="2171700" imgH="39370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2636380"/>
                        <a:ext cx="5715000" cy="10308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95430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A736BB-201F-5F49-80A3-37F1CE6A1A42}"/>
              </a:ext>
            </a:extLst>
          </p:cNvPr>
          <p:cNvSpPr/>
          <p:nvPr/>
        </p:nvSpPr>
        <p:spPr>
          <a:xfrm>
            <a:off x="5339080" y="971550"/>
            <a:ext cx="2661920" cy="4036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0E2CEE-899C-724E-B473-04D790077E08}"/>
              </a:ext>
            </a:extLst>
          </p:cNvPr>
          <p:cNvSpPr txBox="1"/>
          <p:nvPr/>
        </p:nvSpPr>
        <p:spPr>
          <a:xfrm>
            <a:off x="533400" y="4762440"/>
            <a:ext cx="51143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Counts can still be 2! Binarization is within-doc!</a:t>
            </a:r>
          </a:p>
        </p:txBody>
      </p:sp>
    </p:spTree>
    <p:extLst>
      <p:ext uri="{BB962C8B-B14F-4D97-AF65-F5344CB8AC3E}">
        <p14:creationId xmlns:p14="http://schemas.microsoft.com/office/powerpoint/2010/main" val="4169829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 dirty="0">
                <a:latin typeface="Calibri (Headings)"/>
                <a:cs typeface="Calibri (Headings)"/>
              </a:rPr>
              <a:t> Bayes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7878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328C2-437D-134D-89E6-8E49F0918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Sentiment Classification: Dealing with Negation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DE6D9-B952-FE48-8D15-315014C81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7543801" cy="533400"/>
          </a:xfrm>
        </p:spPr>
        <p:txBody>
          <a:bodyPr/>
          <a:lstStyle/>
          <a:p>
            <a:r>
              <a:rPr lang="en-US" dirty="0"/>
              <a:t>I really like this movie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46C19C5-FE8F-454B-9AE4-83D27CD3A57E}"/>
              </a:ext>
            </a:extLst>
          </p:cNvPr>
          <p:cNvSpPr txBox="1">
            <a:spLocks/>
          </p:cNvSpPr>
          <p:nvPr/>
        </p:nvSpPr>
        <p:spPr>
          <a:xfrm>
            <a:off x="822960" y="971550"/>
            <a:ext cx="7543801" cy="5334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en-US" dirty="0"/>
              <a:t>I really </a:t>
            </a:r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like this movie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630652-ABF8-9D49-A2E5-96F42894CB1A}"/>
              </a:ext>
            </a:extLst>
          </p:cNvPr>
          <p:cNvSpPr txBox="1">
            <a:spLocks/>
          </p:cNvSpPr>
          <p:nvPr/>
        </p:nvSpPr>
        <p:spPr>
          <a:xfrm>
            <a:off x="822960" y="1657350"/>
            <a:ext cx="8285480" cy="24790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buNone/>
            </a:pPr>
            <a:r>
              <a:rPr lang="en-US" dirty="0"/>
              <a:t>Negation changes the meaning of "like" to negative.</a:t>
            </a:r>
          </a:p>
          <a:p>
            <a:pPr marL="0" indent="0" fontAlgn="auto">
              <a:buNone/>
            </a:pPr>
            <a:r>
              <a:rPr lang="en-US" dirty="0"/>
              <a:t>Negation can also change negative to positive-</a:t>
            </a:r>
            <a:r>
              <a:rPr lang="en-US" dirty="0" err="1"/>
              <a:t>ish</a:t>
            </a:r>
            <a:r>
              <a:rPr lang="en-US" dirty="0"/>
              <a:t> 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dismiss this film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Doesn't</a:t>
            </a:r>
            <a:r>
              <a:rPr lang="en-US" dirty="0"/>
              <a:t> let us get bored</a:t>
            </a:r>
          </a:p>
          <a:p>
            <a:pPr fontAlgn="auto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93437-70A5-4E41-8E95-5A9B26F3A66E}"/>
              </a:ext>
            </a:extLst>
          </p:cNvPr>
          <p:cNvSpPr txBox="1"/>
          <p:nvPr/>
        </p:nvSpPr>
        <p:spPr>
          <a:xfrm>
            <a:off x="4998720" y="233680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03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5" grpId="0"/>
    </p:bldLst>
  </p:timing>
</p:sld>
</file>

<file path=ppt/theme/theme1.xml><?xml version="1.0" encoding="utf-8"?>
<a:theme xmlns:a="http://schemas.openxmlformats.org/drawingml/2006/main" name="NLP-jurafsky">
  <a:themeElements>
    <a:clrScheme name="NLP Class">
      <a:dk1>
        <a:srgbClr val="000000"/>
      </a:dk1>
      <a:lt1>
        <a:srgbClr val="FFFFFF"/>
      </a:lt1>
      <a:dk2>
        <a:srgbClr val="605435"/>
      </a:dk2>
      <a:lt2>
        <a:srgbClr val="E7D19A"/>
      </a:lt2>
      <a:accent1>
        <a:srgbClr val="A4001D"/>
      </a:accent1>
      <a:accent2>
        <a:srgbClr val="2584BB"/>
      </a:accent2>
      <a:accent3>
        <a:srgbClr val="BB57BE"/>
      </a:accent3>
      <a:accent4>
        <a:srgbClr val="78AC35"/>
      </a:accent4>
      <a:accent5>
        <a:srgbClr val="35ACA2"/>
      </a:accent5>
      <a:accent6>
        <a:srgbClr val="FF8700"/>
      </a:accent6>
      <a:hlink>
        <a:srgbClr val="EF8E1C"/>
      </a:hlink>
      <a:folHlink>
        <a:srgbClr val="FEC60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2274</Words>
  <Application>Microsoft Office PowerPoint</Application>
  <PresentationFormat>화면 슬라이드 쇼(16:9)</PresentationFormat>
  <Paragraphs>333</Paragraphs>
  <Slides>50</Slides>
  <Notes>19</Notes>
  <HiddenSlides>0</HiddenSlides>
  <MMClips>0</MMClips>
  <ScaleCrop>false</ScaleCrop>
  <HeadingPairs>
    <vt:vector size="8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63" baseType="lpstr">
      <vt:lpstr>Wingdings</vt:lpstr>
      <vt:lpstr>Calibri (Headings)</vt:lpstr>
      <vt:lpstr>Courier</vt:lpstr>
      <vt:lpstr>Symbol</vt:lpstr>
      <vt:lpstr>Calibri</vt:lpstr>
      <vt:lpstr>Lucida Sans</vt:lpstr>
      <vt:lpstr>Arial</vt:lpstr>
      <vt:lpstr>Times</vt:lpstr>
      <vt:lpstr>맑은 고딕</vt:lpstr>
      <vt:lpstr>MS PGothic</vt:lpstr>
      <vt:lpstr>Times New Roman</vt:lpstr>
      <vt:lpstr>NLP-jurafsky</vt:lpstr>
      <vt:lpstr>Equation</vt:lpstr>
      <vt:lpstr>Text Classification and Naive Bayes</vt:lpstr>
      <vt:lpstr>Let's do a worked sentiment example!</vt:lpstr>
      <vt:lpstr>A worked sentiment example</vt:lpstr>
      <vt:lpstr>Optimizing for sentiment analysis</vt:lpstr>
      <vt:lpstr>Binary Multinomial Naïve Bayes: Learning</vt:lpstr>
      <vt:lpstr>Binary Multinomial Naive Bayes  on a test document d</vt:lpstr>
      <vt:lpstr>Binary multinominal naive Bayes</vt:lpstr>
      <vt:lpstr>Text Classification and Naive Bayes</vt:lpstr>
      <vt:lpstr>Sentiment Classification: Dealing with Negation</vt:lpstr>
      <vt:lpstr>Sentiment Classification: Dealing with Negation</vt:lpstr>
      <vt:lpstr>Sentiment Classification: Lexicons</vt:lpstr>
      <vt:lpstr>MPQA Subjectivity Cues Lexicon</vt:lpstr>
      <vt:lpstr>The General Inquirer</vt:lpstr>
      <vt:lpstr>Bing Liu Opinion Lexicon</vt:lpstr>
      <vt:lpstr>Using Lexicons in Sentiment Classification</vt:lpstr>
      <vt:lpstr>Naive Bayes in Other tasks: Spam Filtering</vt:lpstr>
      <vt:lpstr>Naïve Bayes in Language ID</vt:lpstr>
      <vt:lpstr>Text Classification and Naïve Bayes</vt:lpstr>
      <vt:lpstr>Evaluation</vt:lpstr>
      <vt:lpstr>The 2-by-2 confusion matrix</vt:lpstr>
      <vt:lpstr>Evaluation: Accuracy</vt:lpstr>
      <vt:lpstr>Evaluation: Precision</vt:lpstr>
      <vt:lpstr>Evaluation: Recall</vt:lpstr>
      <vt:lpstr>Why Precision and recall</vt:lpstr>
      <vt:lpstr>A combined measure: F</vt:lpstr>
      <vt:lpstr>Development Test Sets ("Devsets") and Cross-validation</vt:lpstr>
      <vt:lpstr>Cross-validation: multiple splits</vt:lpstr>
      <vt:lpstr>Text Classification and Naive Bayes</vt:lpstr>
      <vt:lpstr>Confusion Matrix for 3-class classification</vt:lpstr>
      <vt:lpstr>How to combine P/R from 3 classes to get one metric</vt:lpstr>
      <vt:lpstr>Macroaveraging and Microaveraging</vt:lpstr>
      <vt:lpstr>Text Classification and Naive Bayes</vt:lpstr>
      <vt:lpstr>Harms in sentiment classifiers</vt:lpstr>
      <vt:lpstr>Harms in toxicity classification</vt:lpstr>
      <vt:lpstr>What causes these harms?</vt:lpstr>
      <vt:lpstr>Model Cards</vt:lpstr>
      <vt:lpstr> Language Modeling</vt:lpstr>
      <vt:lpstr>Evaluation: How good is our model?</vt:lpstr>
      <vt:lpstr>Extrinsic evaluation of N-gram models</vt:lpstr>
      <vt:lpstr>Difficulty of extrinsic (in-vivo) evaluation of  N-gram models</vt:lpstr>
      <vt:lpstr>Intuition of Perplexity</vt:lpstr>
      <vt:lpstr>Perplexity</vt:lpstr>
      <vt:lpstr>Perplexity as branching factor</vt:lpstr>
      <vt:lpstr>Lower perplexity = better model</vt:lpstr>
      <vt:lpstr> Language Modeling</vt:lpstr>
      <vt:lpstr>Backoff and Interpolation</vt:lpstr>
      <vt:lpstr>Linear Interpolation</vt:lpstr>
      <vt:lpstr>How to set the lambdas?</vt:lpstr>
      <vt:lpstr>Unknown words: Open versus closed vocabulary tasks</vt:lpstr>
      <vt:lpstr>Huge web-scale n-grams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 Modeling</dc:title>
  <dc:creator>Christopher Manning</dc:creator>
  <cp:lastModifiedBy>User</cp:lastModifiedBy>
  <cp:revision>14</cp:revision>
  <dcterms:created xsi:type="dcterms:W3CDTF">2010-04-19T15:31:24Z</dcterms:created>
  <dcterms:modified xsi:type="dcterms:W3CDTF">2022-05-25T06:46:41Z</dcterms:modified>
</cp:coreProperties>
</file>